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61" r:id="rId3"/>
    <p:sldId id="304" r:id="rId4"/>
    <p:sldId id="651" r:id="rId5"/>
    <p:sldId id="664" r:id="rId6"/>
    <p:sldId id="665" r:id="rId7"/>
    <p:sldId id="653" r:id="rId8"/>
    <p:sldId id="656" r:id="rId9"/>
    <p:sldId id="282" r:id="rId10"/>
    <p:sldId id="657" r:id="rId11"/>
    <p:sldId id="666" r:id="rId12"/>
    <p:sldId id="273" r:id="rId13"/>
    <p:sldId id="274" r:id="rId14"/>
    <p:sldId id="662" r:id="rId15"/>
    <p:sldId id="663" r:id="rId16"/>
    <p:sldId id="277" r:id="rId17"/>
    <p:sldId id="278" r:id="rId18"/>
    <p:sldId id="259" r:id="rId19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2743"/>
    <a:srgbClr val="78BE20"/>
    <a:srgbClr val="008C95"/>
    <a:srgbClr val="004976"/>
    <a:srgbClr val="DC6B2F"/>
    <a:srgbClr val="FFD100"/>
    <a:srgbClr val="789D4A"/>
    <a:srgbClr val="0067A0"/>
    <a:srgbClr val="7DA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723" autoAdjust="0"/>
  </p:normalViewPr>
  <p:slideViewPr>
    <p:cSldViewPr showGuides="1">
      <p:cViewPr varScale="1">
        <p:scale>
          <a:sx n="116" d="100"/>
          <a:sy n="116" d="100"/>
        </p:scale>
        <p:origin x="955" y="77"/>
      </p:cViewPr>
      <p:guideLst>
        <p:guide orient="horz" pos="2160"/>
        <p:guide pos="3840"/>
        <p:guide pos="3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43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Amicure</a:t>
            </a:r>
            <a:r>
              <a:rPr lang="en-US" sz="1800" b="1" i="0" u="none" strike="noStrike" baseline="30000" dirty="0">
                <a:effectLst/>
              </a:rPr>
              <a:t>®</a:t>
            </a:r>
            <a:r>
              <a:rPr lang="en-US" dirty="0"/>
              <a:t> IC-221 – Return to Service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tx>
            <c:strRef>
              <c:f>Sheet1!$O$36</c:f>
              <c:strCache>
                <c:ptCount val="1"/>
                <c:pt idx="0">
                  <c:v>80%</c:v>
                </c:pt>
              </c:strCache>
            </c:strRef>
          </c:tx>
          <c:cat>
            <c:strRef>
              <c:f>Sheet1!$P$35:$R$35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Sheet1!$P$36:$R$36</c:f>
              <c:numCache>
                <c:formatCode>General</c:formatCode>
                <c:ptCount val="3"/>
                <c:pt idx="0">
                  <c:v>2</c:v>
                </c:pt>
                <c:pt idx="1">
                  <c:v>1.5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B-4C7D-8528-3D8C0D6FF8CF}"/>
            </c:ext>
          </c:extLst>
        </c:ser>
        <c:ser>
          <c:idx val="1"/>
          <c:order val="1"/>
          <c:tx>
            <c:strRef>
              <c:f>Sheet1!$O$37</c:f>
              <c:strCache>
                <c:ptCount val="1"/>
                <c:pt idx="0">
                  <c:v>50%</c:v>
                </c:pt>
              </c:strCache>
            </c:strRef>
          </c:tx>
          <c:cat>
            <c:strRef>
              <c:f>Sheet1!$P$35:$R$35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Sheet1!$P$37:$R$37</c:f>
              <c:numCache>
                <c:formatCode>General</c:formatCode>
                <c:ptCount val="3"/>
                <c:pt idx="0">
                  <c:v>3.5</c:v>
                </c:pt>
                <c:pt idx="1">
                  <c:v>2.5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B-4C7D-8528-3D8C0D6FF8CF}"/>
            </c:ext>
          </c:extLst>
        </c:ser>
        <c:ser>
          <c:idx val="2"/>
          <c:order val="2"/>
          <c:tx>
            <c:strRef>
              <c:f>Sheet1!$O$38</c:f>
              <c:strCache>
                <c:ptCount val="1"/>
                <c:pt idx="0">
                  <c:v>20%</c:v>
                </c:pt>
              </c:strCache>
            </c:strRef>
          </c:tx>
          <c:cat>
            <c:strRef>
              <c:f>Sheet1!$P$35:$R$35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Sheet1!$P$38:$R$38</c:f>
              <c:numCache>
                <c:formatCode>General</c:formatCode>
                <c:ptCount val="3"/>
                <c:pt idx="0">
                  <c:v>5.5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B-4C7D-8528-3D8C0D6FF8CF}"/>
            </c:ext>
          </c:extLst>
        </c:ser>
        <c:bandFmts/>
        <c:axId val="89861120"/>
        <c:axId val="89867392"/>
        <c:axId val="89831168"/>
      </c:surface3DChart>
      <c:catAx>
        <c:axId val="898611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867392"/>
        <c:crosses val="autoZero"/>
        <c:auto val="1"/>
        <c:lblAlgn val="ctr"/>
        <c:lblOffset val="100"/>
        <c:noMultiLvlLbl val="0"/>
      </c:catAx>
      <c:valAx>
        <c:axId val="89867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Walk on Time (hrs)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861120"/>
        <c:crosses val="autoZero"/>
        <c:crossBetween val="midCat"/>
        <c:majorUnit val="1.5"/>
      </c:valAx>
      <c:serAx>
        <c:axId val="89831168"/>
        <c:scaling>
          <c:orientation val="minMax"/>
        </c:scaling>
        <c:delete val="0"/>
        <c:axPos val="b"/>
        <c:title>
          <c:tx>
            <c:rich>
              <a:bodyPr rot="-5400000" vert="horz" anchor="ctr" anchorCtr="0"/>
              <a:lstStyle/>
              <a:p>
                <a:pPr>
                  <a:defRPr/>
                </a:pPr>
                <a:r>
                  <a:rPr lang="en-US"/>
                  <a:t>Relative Humidity</a:t>
                </a:r>
              </a:p>
            </c:rich>
          </c:tx>
          <c:overlay val="0"/>
        </c:title>
        <c:majorTickMark val="none"/>
        <c:minorTickMark val="none"/>
        <c:tickLblPos val="nextTo"/>
        <c:crossAx val="89867392"/>
        <c:crosses val="autoZero"/>
      </c:serAx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Amicure</a:t>
            </a:r>
            <a:r>
              <a:rPr lang="en-US" sz="1800" b="1" i="0" u="none" strike="noStrike" baseline="30000" dirty="0">
                <a:effectLst/>
              </a:rPr>
              <a:t>®</a:t>
            </a:r>
            <a:r>
              <a:rPr lang="en-US" dirty="0"/>
              <a:t> IC-221 - Open Time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tx>
            <c:strRef>
              <c:f>Sheet1!$H$36</c:f>
              <c:strCache>
                <c:ptCount val="1"/>
                <c:pt idx="0">
                  <c:v>80%</c:v>
                </c:pt>
              </c:strCache>
            </c:strRef>
          </c:tx>
          <c:cat>
            <c:strRef>
              <c:f>Sheet1!$I$35:$K$35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Sheet1!$I$36:$K$36</c:f>
              <c:numCache>
                <c:formatCode>General</c:formatCode>
                <c:ptCount val="3"/>
                <c:pt idx="0">
                  <c:v>6.5</c:v>
                </c:pt>
                <c:pt idx="1">
                  <c:v>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0-43BF-B9BD-F6848C94DACA}"/>
            </c:ext>
          </c:extLst>
        </c:ser>
        <c:ser>
          <c:idx val="1"/>
          <c:order val="1"/>
          <c:tx>
            <c:strRef>
              <c:f>Sheet1!$H$37</c:f>
              <c:strCache>
                <c:ptCount val="1"/>
                <c:pt idx="0">
                  <c:v>50%</c:v>
                </c:pt>
              </c:strCache>
            </c:strRef>
          </c:tx>
          <c:cat>
            <c:strRef>
              <c:f>Sheet1!$I$35:$K$35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Sheet1!$I$37:$K$37</c:f>
              <c:numCache>
                <c:formatCode>General</c:formatCode>
                <c:ptCount val="3"/>
                <c:pt idx="0">
                  <c:v>12</c:v>
                </c:pt>
                <c:pt idx="1">
                  <c:v>8.5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0-43BF-B9BD-F6848C94DACA}"/>
            </c:ext>
          </c:extLst>
        </c:ser>
        <c:ser>
          <c:idx val="2"/>
          <c:order val="2"/>
          <c:tx>
            <c:strRef>
              <c:f>Sheet1!$H$38</c:f>
              <c:strCache>
                <c:ptCount val="1"/>
                <c:pt idx="0">
                  <c:v>20%</c:v>
                </c:pt>
              </c:strCache>
            </c:strRef>
          </c:tx>
          <c:cat>
            <c:strRef>
              <c:f>Sheet1!$I$35:$K$35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Sheet1!$I$38:$K$38</c:f>
              <c:numCache>
                <c:formatCode>General</c:formatCode>
                <c:ptCount val="3"/>
                <c:pt idx="0">
                  <c:v>18</c:v>
                </c:pt>
                <c:pt idx="1">
                  <c:v>12.5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0-43BF-B9BD-F6848C94DACA}"/>
            </c:ext>
          </c:extLst>
        </c:ser>
        <c:bandFmts/>
        <c:axId val="89506944"/>
        <c:axId val="89508864"/>
        <c:axId val="89488000"/>
      </c:surface3DChart>
      <c:catAx>
        <c:axId val="895069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508864"/>
        <c:crosses val="autoZero"/>
        <c:auto val="1"/>
        <c:lblAlgn val="ctr"/>
        <c:lblOffset val="100"/>
        <c:noMultiLvlLbl val="0"/>
      </c:catAx>
      <c:valAx>
        <c:axId val="89508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Open 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506944"/>
        <c:crosses val="autoZero"/>
        <c:crossBetween val="midCat"/>
        <c:majorUnit val="5"/>
      </c:valAx>
      <c:serAx>
        <c:axId val="89488000"/>
        <c:scaling>
          <c:orientation val="minMax"/>
        </c:scaling>
        <c:delete val="0"/>
        <c:axPos val="b"/>
        <c:title>
          <c:tx>
            <c:rich>
              <a:bodyPr rot="-5400000" vert="horz" anchor="ctr" anchorCtr="0"/>
              <a:lstStyle/>
              <a:p>
                <a:pPr>
                  <a:defRPr/>
                </a:pPr>
                <a:r>
                  <a:rPr lang="en-US"/>
                  <a:t>Relative Humidity</a:t>
                </a:r>
              </a:p>
            </c:rich>
          </c:tx>
          <c:overlay val="0"/>
        </c:title>
        <c:majorTickMark val="none"/>
        <c:minorTickMark val="none"/>
        <c:tickLblPos val="nextTo"/>
        <c:crossAx val="89508864"/>
        <c:crosses val="autoZero"/>
      </c:serAx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Amicure</a:t>
            </a:r>
            <a:r>
              <a:rPr lang="en-US" sz="1800" b="1" i="0" u="none" strike="noStrike" baseline="30000" dirty="0">
                <a:effectLst/>
              </a:rPr>
              <a:t>®</a:t>
            </a:r>
            <a:r>
              <a:rPr lang="en-US" dirty="0"/>
              <a:t> IC-321 - Open Time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03482571029052"/>
          <c:y val="0.25192549048031404"/>
          <c:w val="0.49872470289176574"/>
          <c:h val="0.5736171882053297"/>
        </c:manualLayout>
      </c:layout>
      <c:surface3DChart>
        <c:wireframe val="0"/>
        <c:ser>
          <c:idx val="0"/>
          <c:order val="0"/>
          <c:tx>
            <c:strRef>
              <c:f>Sheet1!$H$30</c:f>
              <c:strCache>
                <c:ptCount val="1"/>
                <c:pt idx="0">
                  <c:v>80%</c:v>
                </c:pt>
              </c:strCache>
            </c:strRef>
          </c:tx>
          <c:cat>
            <c:strRef>
              <c:f>Sheet1!$I$29:$K$29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Sheet1!$I$30:$K$30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F-46F2-8140-EC42E009737D}"/>
            </c:ext>
          </c:extLst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50%</c:v>
                </c:pt>
              </c:strCache>
            </c:strRef>
          </c:tx>
          <c:cat>
            <c:strRef>
              <c:f>Sheet1!$I$29:$K$29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Sheet1!$I$31:$K$31</c:f>
              <c:numCache>
                <c:formatCode>General</c:formatCode>
                <c:ptCount val="3"/>
                <c:pt idx="0">
                  <c:v>28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F-46F2-8140-EC42E009737D}"/>
            </c:ext>
          </c:extLst>
        </c:ser>
        <c:ser>
          <c:idx val="2"/>
          <c:order val="2"/>
          <c:tx>
            <c:strRef>
              <c:f>Sheet1!$H$32</c:f>
              <c:strCache>
                <c:ptCount val="1"/>
                <c:pt idx="0">
                  <c:v>20%</c:v>
                </c:pt>
              </c:strCache>
            </c:strRef>
          </c:tx>
          <c:cat>
            <c:strRef>
              <c:f>Sheet1!$I$29:$K$29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Sheet1!$I$32:$K$32</c:f>
              <c:numCache>
                <c:formatCode>General</c:formatCode>
                <c:ptCount val="3"/>
                <c:pt idx="0">
                  <c:v>42</c:v>
                </c:pt>
                <c:pt idx="1">
                  <c:v>29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7F-46F2-8140-EC42E009737D}"/>
            </c:ext>
          </c:extLst>
        </c:ser>
        <c:bandFmts/>
        <c:axId val="89365504"/>
        <c:axId val="89379968"/>
        <c:axId val="78472064"/>
      </c:surface3DChart>
      <c:catAx>
        <c:axId val="893655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379968"/>
        <c:crosses val="autoZero"/>
        <c:auto val="1"/>
        <c:lblAlgn val="ctr"/>
        <c:lblOffset val="100"/>
        <c:noMultiLvlLbl val="0"/>
      </c:catAx>
      <c:valAx>
        <c:axId val="89379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Open 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365504"/>
        <c:crosses val="autoZero"/>
        <c:crossBetween val="midCat"/>
        <c:majorUnit val="10"/>
      </c:valAx>
      <c:serAx>
        <c:axId val="78472064"/>
        <c:scaling>
          <c:orientation val="minMax"/>
        </c:scaling>
        <c:delete val="0"/>
        <c:axPos val="b"/>
        <c:title>
          <c:tx>
            <c:rich>
              <a:bodyPr rot="-5400000" vert="horz" anchor="ctr" anchorCtr="0"/>
              <a:lstStyle/>
              <a:p>
                <a:pPr>
                  <a:defRPr/>
                </a:pPr>
                <a:r>
                  <a:rPr lang="en-US"/>
                  <a:t>Relative Humidity</a:t>
                </a:r>
              </a:p>
            </c:rich>
          </c:tx>
          <c:overlay val="0"/>
        </c:title>
        <c:majorTickMark val="none"/>
        <c:minorTickMark val="none"/>
        <c:tickLblPos val="nextTo"/>
        <c:crossAx val="89379968"/>
        <c:crosses val="autoZero"/>
      </c:serAx>
    </c:plotArea>
    <c:legend>
      <c:legendPos val="r"/>
      <c:layout>
        <c:manualLayout>
          <c:xMode val="edge"/>
          <c:yMode val="edge"/>
          <c:x val="0.86509943617530249"/>
          <c:y val="0.41008889498868439"/>
          <c:w val="9.2243807332966457E-2"/>
          <c:h val="0.38725898063839126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Amicure</a:t>
            </a:r>
            <a:r>
              <a:rPr lang="en-US" sz="1800" b="1" i="0" u="none" strike="noStrike" baseline="30000" dirty="0">
                <a:effectLst/>
              </a:rPr>
              <a:t>®</a:t>
            </a:r>
            <a:r>
              <a:rPr lang="en-US" dirty="0"/>
              <a:t> IC-321 – Return to Service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tx>
            <c:strRef>
              <c:f>Sheet1!$O$30</c:f>
              <c:strCache>
                <c:ptCount val="1"/>
                <c:pt idx="0">
                  <c:v>80%</c:v>
                </c:pt>
              </c:strCache>
            </c:strRef>
          </c:tx>
          <c:cat>
            <c:strRef>
              <c:f>Sheet1!$P$29:$R$29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Sheet1!$P$30:$R$30</c:f>
              <c:numCache>
                <c:formatCode>General</c:formatCode>
                <c:ptCount val="3"/>
                <c:pt idx="0">
                  <c:v>5.5</c:v>
                </c:pt>
                <c:pt idx="1">
                  <c:v>4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3-4D6F-B802-E2E427450D1E}"/>
            </c:ext>
          </c:extLst>
        </c:ser>
        <c:ser>
          <c:idx val="1"/>
          <c:order val="1"/>
          <c:tx>
            <c:strRef>
              <c:f>Sheet1!$O$31</c:f>
              <c:strCache>
                <c:ptCount val="1"/>
                <c:pt idx="0">
                  <c:v>50%</c:v>
                </c:pt>
              </c:strCache>
            </c:strRef>
          </c:tx>
          <c:cat>
            <c:strRef>
              <c:f>Sheet1!$P$29:$R$29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Sheet1!$P$31:$R$31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3-4D6F-B802-E2E427450D1E}"/>
            </c:ext>
          </c:extLst>
        </c:ser>
        <c:ser>
          <c:idx val="2"/>
          <c:order val="2"/>
          <c:tx>
            <c:strRef>
              <c:f>Sheet1!$O$32</c:f>
              <c:strCache>
                <c:ptCount val="1"/>
                <c:pt idx="0">
                  <c:v>20%</c:v>
                </c:pt>
              </c:strCache>
            </c:strRef>
          </c:tx>
          <c:cat>
            <c:strRef>
              <c:f>Sheet1!$P$29:$R$29</c:f>
              <c:strCache>
                <c:ptCount val="3"/>
                <c:pt idx="0">
                  <c:v>10C</c:v>
                </c:pt>
                <c:pt idx="1">
                  <c:v>22C</c:v>
                </c:pt>
                <c:pt idx="2">
                  <c:v>35C</c:v>
                </c:pt>
              </c:strCache>
            </c:strRef>
          </c:cat>
          <c:val>
            <c:numRef>
              <c:f>Sheet1!$P$32:$R$32</c:f>
              <c:numCache>
                <c:formatCode>General</c:formatCode>
                <c:ptCount val="3"/>
                <c:pt idx="0">
                  <c:v>17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53-4D6F-B802-E2E427450D1E}"/>
            </c:ext>
          </c:extLst>
        </c:ser>
        <c:bandFmts/>
        <c:axId val="89805952"/>
        <c:axId val="89807872"/>
        <c:axId val="71839232"/>
      </c:surface3DChart>
      <c:catAx>
        <c:axId val="898059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807872"/>
        <c:crosses val="autoZero"/>
        <c:auto val="1"/>
        <c:lblAlgn val="ctr"/>
        <c:lblOffset val="100"/>
        <c:noMultiLvlLbl val="0"/>
      </c:catAx>
      <c:valAx>
        <c:axId val="89807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Walk on Time (hrs)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805952"/>
        <c:crosses val="autoZero"/>
        <c:crossBetween val="midCat"/>
        <c:majorUnit val="3"/>
      </c:valAx>
      <c:serAx>
        <c:axId val="71839232"/>
        <c:scaling>
          <c:orientation val="minMax"/>
        </c:scaling>
        <c:delete val="0"/>
        <c:axPos val="b"/>
        <c:title>
          <c:tx>
            <c:rich>
              <a:bodyPr rot="-5400000" vert="horz" anchor="ctr" anchorCtr="0"/>
              <a:lstStyle/>
              <a:p>
                <a:pPr>
                  <a:defRPr/>
                </a:pPr>
                <a:r>
                  <a:rPr lang="en-US"/>
                  <a:t>Relative Humidity</a:t>
                </a:r>
              </a:p>
            </c:rich>
          </c:tx>
          <c:overlay val="0"/>
        </c:title>
        <c:majorTickMark val="none"/>
        <c:minorTickMark val="none"/>
        <c:tickLblPos val="nextTo"/>
        <c:crossAx val="89807872"/>
        <c:crosses val="autoZero"/>
      </c:serAx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sym typeface="+mn-lt"/>
              </a:defRPr>
            </a:lvl1pPr>
          </a:lstStyle>
          <a:p>
            <a:fld id="{58EF407A-8912-4917-A06B-95B16CFFCE7F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sym typeface="+mn-lt"/>
              </a:defRPr>
            </a:lvl1pPr>
          </a:lstStyle>
          <a:p>
            <a:fld id="{645CE4D4-C82E-4EDF-9268-DC2DB7C7C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3E3B4-61A0-4DAE-8BEF-273D9F6069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8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5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1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BBD0D9-5539-4CE3-8987-26C6A09D501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42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BBD0D9-5539-4CE3-8987-26C6A09D501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6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7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CF09-7547-4A4B-9051-37A77144759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03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8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 concrete floor systems provide many benefits including safety, durability, easy maintenance, great flexibility in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CF09-7547-4A4B-9051-37A7714475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By definition a </a:t>
            </a:r>
            <a:r>
              <a:rPr lang="en-US" baseline="0" dirty="0" err="1"/>
              <a:t>polycarbamide</a:t>
            </a:r>
            <a:r>
              <a:rPr lang="en-US" baseline="0" dirty="0"/>
              <a:t> is an amine cured by an isocyanate.  This results in 2 amines joined together by a carbonyl.  The </a:t>
            </a:r>
            <a:r>
              <a:rPr lang="en-US" baseline="0" dirty="0" err="1"/>
              <a:t>polycarbamide</a:t>
            </a:r>
            <a:r>
              <a:rPr lang="en-US" baseline="0" dirty="0"/>
              <a:t> technology is different from a </a:t>
            </a:r>
            <a:r>
              <a:rPr lang="en-US" baseline="0" dirty="0" err="1"/>
              <a:t>polyurea</a:t>
            </a:r>
            <a:r>
              <a:rPr lang="en-US" baseline="0" dirty="0"/>
              <a:t> in that they are designed to be conventionally applied as opposed to plural component sprayed.  Also the </a:t>
            </a:r>
            <a:r>
              <a:rPr lang="en-US" baseline="0" dirty="0" err="1"/>
              <a:t>polycarbamides</a:t>
            </a:r>
            <a:r>
              <a:rPr lang="en-US" baseline="0" dirty="0"/>
              <a:t> will give rise to UV resistant coatings with fast return to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4E20-9E5B-4091-A0A4-0BE7BB6DE3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3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4D4-C82E-4EDF-9268-DC2DB7C7CA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3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4E20-9E5B-4091-A0A4-0BE7BB6DE3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176773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ihandform 12"/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9143999 w 9144000"/>
              <a:gd name="connsiteY3" fmla="*/ 6858000 h 6858000"/>
              <a:gd name="connsiteX4" fmla="*/ 9143999 w 9144000"/>
              <a:gd name="connsiteY4" fmla="*/ 6057900 h 6858000"/>
              <a:gd name="connsiteX5" fmla="*/ 7019924 w 9144000"/>
              <a:gd name="connsiteY5" fmla="*/ 6057900 h 6858000"/>
              <a:gd name="connsiteX6" fmla="*/ 7019924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3999" y="6858000"/>
                </a:lnTo>
                <a:lnTo>
                  <a:pt x="9143999" y="6057900"/>
                </a:lnTo>
                <a:lnTo>
                  <a:pt x="7019924" y="6057900"/>
                </a:lnTo>
                <a:lnTo>
                  <a:pt x="7019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33375"/>
            <a:ext cx="11303999" cy="4571788"/>
          </a:xfrm>
          <a:solidFill>
            <a:schemeClr val="accent2"/>
          </a:solidFill>
        </p:spPr>
        <p:txBody>
          <a:bodyPr lIns="360000" tIns="360000" rIns="360000" bIns="360000" anchor="t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Placeholder text for title slide option 1</a:t>
            </a:r>
            <a:br>
              <a:rPr lang="en-US" dirty="0"/>
            </a:br>
            <a:r>
              <a:rPr lang="en-US" dirty="0"/>
              <a:t>Catchy presentation 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5013176"/>
            <a:ext cx="11306174" cy="828824"/>
          </a:xfrm>
          <a:solidFill>
            <a:schemeClr val="bg2"/>
          </a:solidFill>
        </p:spPr>
        <p:txBody>
          <a:bodyPr lIns="360000" tIns="108000" rIns="360000" bIns="108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4" y="2096853"/>
            <a:ext cx="11304000" cy="914401"/>
          </a:xfrm>
        </p:spPr>
        <p:txBody>
          <a:bodyPr lIns="360000" rIns="36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Placeholder text for subline. Move box to correct position or delete.</a:t>
            </a:r>
          </a:p>
        </p:txBody>
      </p:sp>
      <p:sp>
        <p:nvSpPr>
          <p:cNvPr id="7" name="Gefaltete Ecke 6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  <a:br>
              <a:rPr lang="en-US" sz="12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Title </a:t>
            </a:r>
            <a:br>
              <a:rPr lang="en-US" sz="16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340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>
          <p15:clr>
            <a:srgbClr val="C35EA4"/>
          </p15:clr>
        </p15:guide>
        <p15:guide id="2" orient="horz" pos="3680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10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000861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Gefaltete Ecke 6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dirty="0">
                <a:solidFill>
                  <a:prstClr val="black"/>
                </a:solidFill>
              </a:rPr>
              <a:t>Layout: </a:t>
            </a:r>
          </a:p>
          <a:p>
            <a:r>
              <a:rPr lang="en-US" sz="1600" dirty="0">
                <a:solidFill>
                  <a:prstClr val="black"/>
                </a:solidFill>
              </a:rPr>
              <a:t>Final slide</a:t>
            </a:r>
          </a:p>
        </p:txBody>
      </p:sp>
      <p:grpSp>
        <p:nvGrpSpPr>
          <p:cNvPr id="26" name="Group 15"/>
          <p:cNvGrpSpPr>
            <a:grpSpLocks noChangeAspect="1"/>
          </p:cNvGrpSpPr>
          <p:nvPr userDrawn="1"/>
        </p:nvGrpSpPr>
        <p:grpSpPr bwMode="auto">
          <a:xfrm>
            <a:off x="2797724" y="2700073"/>
            <a:ext cx="6497120" cy="1662920"/>
            <a:chOff x="2703" y="1870"/>
            <a:chExt cx="2270" cy="581"/>
          </a:xfrm>
          <a:solidFill>
            <a:schemeClr val="accent2"/>
          </a:solidFill>
        </p:grpSpPr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4731" y="1996"/>
              <a:ext cx="242" cy="263"/>
            </a:xfrm>
            <a:custGeom>
              <a:avLst/>
              <a:gdLst>
                <a:gd name="T0" fmla="*/ 102 w 484"/>
                <a:gd name="T1" fmla="*/ 0 h 526"/>
                <a:gd name="T2" fmla="*/ 112 w 484"/>
                <a:gd name="T3" fmla="*/ 4 h 526"/>
                <a:gd name="T4" fmla="*/ 117 w 484"/>
                <a:gd name="T5" fmla="*/ 11 h 526"/>
                <a:gd name="T6" fmla="*/ 119 w 484"/>
                <a:gd name="T7" fmla="*/ 183 h 526"/>
                <a:gd name="T8" fmla="*/ 205 w 484"/>
                <a:gd name="T9" fmla="*/ 178 h 526"/>
                <a:gd name="T10" fmla="*/ 266 w 484"/>
                <a:gd name="T11" fmla="*/ 154 h 526"/>
                <a:gd name="T12" fmla="*/ 311 w 484"/>
                <a:gd name="T13" fmla="*/ 108 h 526"/>
                <a:gd name="T14" fmla="*/ 339 w 484"/>
                <a:gd name="T15" fmla="*/ 49 h 526"/>
                <a:gd name="T16" fmla="*/ 345 w 484"/>
                <a:gd name="T17" fmla="*/ 10 h 526"/>
                <a:gd name="T18" fmla="*/ 351 w 484"/>
                <a:gd name="T19" fmla="*/ 1 h 526"/>
                <a:gd name="T20" fmla="*/ 445 w 484"/>
                <a:gd name="T21" fmla="*/ 0 h 526"/>
                <a:gd name="T22" fmla="*/ 455 w 484"/>
                <a:gd name="T23" fmla="*/ 3 h 526"/>
                <a:gd name="T24" fmla="*/ 460 w 484"/>
                <a:gd name="T25" fmla="*/ 11 h 526"/>
                <a:gd name="T26" fmla="*/ 458 w 484"/>
                <a:gd name="T27" fmla="*/ 60 h 526"/>
                <a:gd name="T28" fmla="*/ 429 w 484"/>
                <a:gd name="T29" fmla="*/ 143 h 526"/>
                <a:gd name="T30" fmla="*/ 379 w 484"/>
                <a:gd name="T31" fmla="*/ 213 h 526"/>
                <a:gd name="T32" fmla="*/ 373 w 484"/>
                <a:gd name="T33" fmla="*/ 263 h 526"/>
                <a:gd name="T34" fmla="*/ 424 w 484"/>
                <a:gd name="T35" fmla="*/ 327 h 526"/>
                <a:gd name="T36" fmla="*/ 466 w 484"/>
                <a:gd name="T37" fmla="*/ 413 h 526"/>
                <a:gd name="T38" fmla="*/ 484 w 484"/>
                <a:gd name="T39" fmla="*/ 509 h 526"/>
                <a:gd name="T40" fmla="*/ 481 w 484"/>
                <a:gd name="T41" fmla="*/ 519 h 526"/>
                <a:gd name="T42" fmla="*/ 473 w 484"/>
                <a:gd name="T43" fmla="*/ 524 h 526"/>
                <a:gd name="T44" fmla="*/ 462 w 484"/>
                <a:gd name="T45" fmla="*/ 526 h 526"/>
                <a:gd name="T46" fmla="*/ 375 w 484"/>
                <a:gd name="T47" fmla="*/ 524 h 526"/>
                <a:gd name="T48" fmla="*/ 367 w 484"/>
                <a:gd name="T49" fmla="*/ 519 h 526"/>
                <a:gd name="T50" fmla="*/ 364 w 484"/>
                <a:gd name="T51" fmla="*/ 511 h 526"/>
                <a:gd name="T52" fmla="*/ 349 w 484"/>
                <a:gd name="T53" fmla="*/ 438 h 526"/>
                <a:gd name="T54" fmla="*/ 313 w 484"/>
                <a:gd name="T55" fmla="*/ 375 h 526"/>
                <a:gd name="T56" fmla="*/ 298 w 484"/>
                <a:gd name="T57" fmla="*/ 357 h 526"/>
                <a:gd name="T58" fmla="*/ 241 w 484"/>
                <a:gd name="T59" fmla="*/ 316 h 526"/>
                <a:gd name="T60" fmla="*/ 171 w 484"/>
                <a:gd name="T61" fmla="*/ 301 h 526"/>
                <a:gd name="T62" fmla="*/ 119 w 484"/>
                <a:gd name="T63" fmla="*/ 509 h 526"/>
                <a:gd name="T64" fmla="*/ 116 w 484"/>
                <a:gd name="T65" fmla="*/ 519 h 526"/>
                <a:gd name="T66" fmla="*/ 107 w 484"/>
                <a:gd name="T67" fmla="*/ 524 h 526"/>
                <a:gd name="T68" fmla="*/ 17 w 484"/>
                <a:gd name="T69" fmla="*/ 526 h 526"/>
                <a:gd name="T70" fmla="*/ 7 w 484"/>
                <a:gd name="T71" fmla="*/ 523 h 526"/>
                <a:gd name="T72" fmla="*/ 1 w 484"/>
                <a:gd name="T73" fmla="*/ 515 h 526"/>
                <a:gd name="T74" fmla="*/ 0 w 484"/>
                <a:gd name="T75" fmla="*/ 16 h 526"/>
                <a:gd name="T76" fmla="*/ 3 w 484"/>
                <a:gd name="T77" fmla="*/ 7 h 526"/>
                <a:gd name="T78" fmla="*/ 11 w 484"/>
                <a:gd name="T79" fmla="*/ 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4" h="526">
                  <a:moveTo>
                    <a:pt x="17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2" y="4"/>
                  </a:lnTo>
                  <a:lnTo>
                    <a:pt x="116" y="7"/>
                  </a:lnTo>
                  <a:lnTo>
                    <a:pt x="117" y="11"/>
                  </a:lnTo>
                  <a:lnTo>
                    <a:pt x="119" y="16"/>
                  </a:lnTo>
                  <a:lnTo>
                    <a:pt x="119" y="183"/>
                  </a:lnTo>
                  <a:lnTo>
                    <a:pt x="171" y="183"/>
                  </a:lnTo>
                  <a:lnTo>
                    <a:pt x="205" y="178"/>
                  </a:lnTo>
                  <a:lnTo>
                    <a:pt x="237" y="169"/>
                  </a:lnTo>
                  <a:lnTo>
                    <a:pt x="266" y="154"/>
                  </a:lnTo>
                  <a:lnTo>
                    <a:pt x="291" y="133"/>
                  </a:lnTo>
                  <a:lnTo>
                    <a:pt x="311" y="108"/>
                  </a:lnTo>
                  <a:lnTo>
                    <a:pt x="328" y="80"/>
                  </a:lnTo>
                  <a:lnTo>
                    <a:pt x="339" y="49"/>
                  </a:lnTo>
                  <a:lnTo>
                    <a:pt x="343" y="15"/>
                  </a:lnTo>
                  <a:lnTo>
                    <a:pt x="345" y="10"/>
                  </a:lnTo>
                  <a:lnTo>
                    <a:pt x="347" y="5"/>
                  </a:lnTo>
                  <a:lnTo>
                    <a:pt x="351" y="1"/>
                  </a:lnTo>
                  <a:lnTo>
                    <a:pt x="357" y="0"/>
                  </a:lnTo>
                  <a:lnTo>
                    <a:pt x="445" y="0"/>
                  </a:lnTo>
                  <a:lnTo>
                    <a:pt x="449" y="1"/>
                  </a:lnTo>
                  <a:lnTo>
                    <a:pt x="455" y="3"/>
                  </a:lnTo>
                  <a:lnTo>
                    <a:pt x="458" y="7"/>
                  </a:lnTo>
                  <a:lnTo>
                    <a:pt x="460" y="11"/>
                  </a:lnTo>
                  <a:lnTo>
                    <a:pt x="462" y="15"/>
                  </a:lnTo>
                  <a:lnTo>
                    <a:pt x="458" y="60"/>
                  </a:lnTo>
                  <a:lnTo>
                    <a:pt x="447" y="103"/>
                  </a:lnTo>
                  <a:lnTo>
                    <a:pt x="429" y="143"/>
                  </a:lnTo>
                  <a:lnTo>
                    <a:pt x="407" y="180"/>
                  </a:lnTo>
                  <a:lnTo>
                    <a:pt x="379" y="213"/>
                  </a:lnTo>
                  <a:lnTo>
                    <a:pt x="347" y="242"/>
                  </a:lnTo>
                  <a:lnTo>
                    <a:pt x="373" y="263"/>
                  </a:lnTo>
                  <a:lnTo>
                    <a:pt x="397" y="288"/>
                  </a:lnTo>
                  <a:lnTo>
                    <a:pt x="424" y="327"/>
                  </a:lnTo>
                  <a:lnTo>
                    <a:pt x="448" y="368"/>
                  </a:lnTo>
                  <a:lnTo>
                    <a:pt x="466" y="413"/>
                  </a:lnTo>
                  <a:lnTo>
                    <a:pt x="478" y="460"/>
                  </a:lnTo>
                  <a:lnTo>
                    <a:pt x="484" y="509"/>
                  </a:lnTo>
                  <a:lnTo>
                    <a:pt x="482" y="515"/>
                  </a:lnTo>
                  <a:lnTo>
                    <a:pt x="481" y="519"/>
                  </a:lnTo>
                  <a:lnTo>
                    <a:pt x="477" y="522"/>
                  </a:lnTo>
                  <a:lnTo>
                    <a:pt x="473" y="524"/>
                  </a:lnTo>
                  <a:lnTo>
                    <a:pt x="469" y="526"/>
                  </a:lnTo>
                  <a:lnTo>
                    <a:pt x="462" y="526"/>
                  </a:lnTo>
                  <a:lnTo>
                    <a:pt x="379" y="526"/>
                  </a:lnTo>
                  <a:lnTo>
                    <a:pt x="375" y="524"/>
                  </a:lnTo>
                  <a:lnTo>
                    <a:pt x="371" y="523"/>
                  </a:lnTo>
                  <a:lnTo>
                    <a:pt x="367" y="519"/>
                  </a:lnTo>
                  <a:lnTo>
                    <a:pt x="365" y="515"/>
                  </a:lnTo>
                  <a:lnTo>
                    <a:pt x="364" y="511"/>
                  </a:lnTo>
                  <a:lnTo>
                    <a:pt x="358" y="474"/>
                  </a:lnTo>
                  <a:lnTo>
                    <a:pt x="349" y="438"/>
                  </a:lnTo>
                  <a:lnTo>
                    <a:pt x="334" y="405"/>
                  </a:lnTo>
                  <a:lnTo>
                    <a:pt x="313" y="375"/>
                  </a:lnTo>
                  <a:lnTo>
                    <a:pt x="306" y="365"/>
                  </a:lnTo>
                  <a:lnTo>
                    <a:pt x="298" y="357"/>
                  </a:lnTo>
                  <a:lnTo>
                    <a:pt x="271" y="333"/>
                  </a:lnTo>
                  <a:lnTo>
                    <a:pt x="241" y="316"/>
                  </a:lnTo>
                  <a:lnTo>
                    <a:pt x="208" y="305"/>
                  </a:lnTo>
                  <a:lnTo>
                    <a:pt x="171" y="301"/>
                  </a:lnTo>
                  <a:lnTo>
                    <a:pt x="119" y="301"/>
                  </a:lnTo>
                  <a:lnTo>
                    <a:pt x="119" y="509"/>
                  </a:lnTo>
                  <a:lnTo>
                    <a:pt x="117" y="515"/>
                  </a:lnTo>
                  <a:lnTo>
                    <a:pt x="116" y="519"/>
                  </a:lnTo>
                  <a:lnTo>
                    <a:pt x="112" y="523"/>
                  </a:lnTo>
                  <a:lnTo>
                    <a:pt x="107" y="524"/>
                  </a:lnTo>
                  <a:lnTo>
                    <a:pt x="102" y="526"/>
                  </a:lnTo>
                  <a:lnTo>
                    <a:pt x="17" y="526"/>
                  </a:lnTo>
                  <a:lnTo>
                    <a:pt x="11" y="524"/>
                  </a:lnTo>
                  <a:lnTo>
                    <a:pt x="7" y="523"/>
                  </a:lnTo>
                  <a:lnTo>
                    <a:pt x="3" y="519"/>
                  </a:lnTo>
                  <a:lnTo>
                    <a:pt x="1" y="515"/>
                  </a:lnTo>
                  <a:lnTo>
                    <a:pt x="0" y="50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4294" y="1985"/>
              <a:ext cx="263" cy="274"/>
            </a:xfrm>
            <a:custGeom>
              <a:avLst/>
              <a:gdLst>
                <a:gd name="T0" fmla="*/ 263 w 527"/>
                <a:gd name="T1" fmla="*/ 0 h 548"/>
                <a:gd name="T2" fmla="*/ 319 w 527"/>
                <a:gd name="T3" fmla="*/ 3 h 548"/>
                <a:gd name="T4" fmla="*/ 372 w 527"/>
                <a:gd name="T5" fmla="*/ 12 h 548"/>
                <a:gd name="T6" fmla="*/ 423 w 527"/>
                <a:gd name="T7" fmla="*/ 26 h 548"/>
                <a:gd name="T8" fmla="*/ 473 w 527"/>
                <a:gd name="T9" fmla="*/ 44 h 548"/>
                <a:gd name="T10" fmla="*/ 520 w 527"/>
                <a:gd name="T11" fmla="*/ 67 h 548"/>
                <a:gd name="T12" fmla="*/ 524 w 527"/>
                <a:gd name="T13" fmla="*/ 71 h 548"/>
                <a:gd name="T14" fmla="*/ 527 w 527"/>
                <a:gd name="T15" fmla="*/ 75 h 548"/>
                <a:gd name="T16" fmla="*/ 527 w 527"/>
                <a:gd name="T17" fmla="*/ 81 h 548"/>
                <a:gd name="T18" fmla="*/ 527 w 527"/>
                <a:gd name="T19" fmla="*/ 531 h 548"/>
                <a:gd name="T20" fmla="*/ 527 w 527"/>
                <a:gd name="T21" fmla="*/ 537 h 548"/>
                <a:gd name="T22" fmla="*/ 524 w 527"/>
                <a:gd name="T23" fmla="*/ 541 h 548"/>
                <a:gd name="T24" fmla="*/ 520 w 527"/>
                <a:gd name="T25" fmla="*/ 545 h 548"/>
                <a:gd name="T26" fmla="*/ 516 w 527"/>
                <a:gd name="T27" fmla="*/ 546 h 548"/>
                <a:gd name="T28" fmla="*/ 510 w 527"/>
                <a:gd name="T29" fmla="*/ 548 h 548"/>
                <a:gd name="T30" fmla="*/ 425 w 527"/>
                <a:gd name="T31" fmla="*/ 548 h 548"/>
                <a:gd name="T32" fmla="*/ 419 w 527"/>
                <a:gd name="T33" fmla="*/ 546 h 548"/>
                <a:gd name="T34" fmla="*/ 415 w 527"/>
                <a:gd name="T35" fmla="*/ 545 h 548"/>
                <a:gd name="T36" fmla="*/ 411 w 527"/>
                <a:gd name="T37" fmla="*/ 541 h 548"/>
                <a:gd name="T38" fmla="*/ 410 w 527"/>
                <a:gd name="T39" fmla="*/ 537 h 548"/>
                <a:gd name="T40" fmla="*/ 408 w 527"/>
                <a:gd name="T41" fmla="*/ 531 h 548"/>
                <a:gd name="T42" fmla="*/ 408 w 527"/>
                <a:gd name="T43" fmla="*/ 145 h 548"/>
                <a:gd name="T44" fmla="*/ 363 w 527"/>
                <a:gd name="T45" fmla="*/ 130 h 548"/>
                <a:gd name="T46" fmla="*/ 313 w 527"/>
                <a:gd name="T47" fmla="*/ 122 h 548"/>
                <a:gd name="T48" fmla="*/ 263 w 527"/>
                <a:gd name="T49" fmla="*/ 118 h 548"/>
                <a:gd name="T50" fmla="*/ 212 w 527"/>
                <a:gd name="T51" fmla="*/ 122 h 548"/>
                <a:gd name="T52" fmla="*/ 164 w 527"/>
                <a:gd name="T53" fmla="*/ 130 h 548"/>
                <a:gd name="T54" fmla="*/ 119 w 527"/>
                <a:gd name="T55" fmla="*/ 145 h 548"/>
                <a:gd name="T56" fmla="*/ 119 w 527"/>
                <a:gd name="T57" fmla="*/ 531 h 548"/>
                <a:gd name="T58" fmla="*/ 117 w 527"/>
                <a:gd name="T59" fmla="*/ 537 h 548"/>
                <a:gd name="T60" fmla="*/ 115 w 527"/>
                <a:gd name="T61" fmla="*/ 541 h 548"/>
                <a:gd name="T62" fmla="*/ 112 w 527"/>
                <a:gd name="T63" fmla="*/ 545 h 548"/>
                <a:gd name="T64" fmla="*/ 106 w 527"/>
                <a:gd name="T65" fmla="*/ 546 h 548"/>
                <a:gd name="T66" fmla="*/ 102 w 527"/>
                <a:gd name="T67" fmla="*/ 548 h 548"/>
                <a:gd name="T68" fmla="*/ 15 w 527"/>
                <a:gd name="T69" fmla="*/ 548 h 548"/>
                <a:gd name="T70" fmla="*/ 11 w 527"/>
                <a:gd name="T71" fmla="*/ 546 h 548"/>
                <a:gd name="T72" fmla="*/ 6 w 527"/>
                <a:gd name="T73" fmla="*/ 545 h 548"/>
                <a:gd name="T74" fmla="*/ 3 w 527"/>
                <a:gd name="T75" fmla="*/ 541 h 548"/>
                <a:gd name="T76" fmla="*/ 0 w 527"/>
                <a:gd name="T77" fmla="*/ 537 h 548"/>
                <a:gd name="T78" fmla="*/ 0 w 527"/>
                <a:gd name="T79" fmla="*/ 531 h 548"/>
                <a:gd name="T80" fmla="*/ 0 w 527"/>
                <a:gd name="T81" fmla="*/ 80 h 548"/>
                <a:gd name="T82" fmla="*/ 0 w 527"/>
                <a:gd name="T83" fmla="*/ 75 h 548"/>
                <a:gd name="T84" fmla="*/ 3 w 527"/>
                <a:gd name="T85" fmla="*/ 71 h 548"/>
                <a:gd name="T86" fmla="*/ 7 w 527"/>
                <a:gd name="T87" fmla="*/ 67 h 548"/>
                <a:gd name="T88" fmla="*/ 54 w 527"/>
                <a:gd name="T89" fmla="*/ 44 h 548"/>
                <a:gd name="T90" fmla="*/ 102 w 527"/>
                <a:gd name="T91" fmla="*/ 26 h 548"/>
                <a:gd name="T92" fmla="*/ 155 w 527"/>
                <a:gd name="T93" fmla="*/ 12 h 548"/>
                <a:gd name="T94" fmla="*/ 208 w 527"/>
                <a:gd name="T95" fmla="*/ 3 h 548"/>
                <a:gd name="T96" fmla="*/ 263 w 527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7" h="548">
                  <a:moveTo>
                    <a:pt x="263" y="0"/>
                  </a:moveTo>
                  <a:lnTo>
                    <a:pt x="319" y="3"/>
                  </a:lnTo>
                  <a:lnTo>
                    <a:pt x="372" y="12"/>
                  </a:lnTo>
                  <a:lnTo>
                    <a:pt x="423" y="26"/>
                  </a:lnTo>
                  <a:lnTo>
                    <a:pt x="473" y="44"/>
                  </a:lnTo>
                  <a:lnTo>
                    <a:pt x="520" y="67"/>
                  </a:lnTo>
                  <a:lnTo>
                    <a:pt x="524" y="71"/>
                  </a:lnTo>
                  <a:lnTo>
                    <a:pt x="527" y="75"/>
                  </a:lnTo>
                  <a:lnTo>
                    <a:pt x="527" y="81"/>
                  </a:lnTo>
                  <a:lnTo>
                    <a:pt x="527" y="531"/>
                  </a:lnTo>
                  <a:lnTo>
                    <a:pt x="527" y="537"/>
                  </a:lnTo>
                  <a:lnTo>
                    <a:pt x="524" y="541"/>
                  </a:lnTo>
                  <a:lnTo>
                    <a:pt x="520" y="545"/>
                  </a:lnTo>
                  <a:lnTo>
                    <a:pt x="516" y="546"/>
                  </a:lnTo>
                  <a:lnTo>
                    <a:pt x="510" y="548"/>
                  </a:lnTo>
                  <a:lnTo>
                    <a:pt x="425" y="548"/>
                  </a:lnTo>
                  <a:lnTo>
                    <a:pt x="419" y="546"/>
                  </a:lnTo>
                  <a:lnTo>
                    <a:pt x="415" y="545"/>
                  </a:lnTo>
                  <a:lnTo>
                    <a:pt x="411" y="541"/>
                  </a:lnTo>
                  <a:lnTo>
                    <a:pt x="410" y="537"/>
                  </a:lnTo>
                  <a:lnTo>
                    <a:pt x="408" y="531"/>
                  </a:lnTo>
                  <a:lnTo>
                    <a:pt x="408" y="145"/>
                  </a:lnTo>
                  <a:lnTo>
                    <a:pt x="363" y="130"/>
                  </a:lnTo>
                  <a:lnTo>
                    <a:pt x="313" y="122"/>
                  </a:lnTo>
                  <a:lnTo>
                    <a:pt x="263" y="118"/>
                  </a:lnTo>
                  <a:lnTo>
                    <a:pt x="212" y="122"/>
                  </a:lnTo>
                  <a:lnTo>
                    <a:pt x="164" y="130"/>
                  </a:lnTo>
                  <a:lnTo>
                    <a:pt x="119" y="145"/>
                  </a:lnTo>
                  <a:lnTo>
                    <a:pt x="119" y="531"/>
                  </a:lnTo>
                  <a:lnTo>
                    <a:pt x="117" y="537"/>
                  </a:lnTo>
                  <a:lnTo>
                    <a:pt x="115" y="541"/>
                  </a:lnTo>
                  <a:lnTo>
                    <a:pt x="112" y="545"/>
                  </a:lnTo>
                  <a:lnTo>
                    <a:pt x="106" y="546"/>
                  </a:lnTo>
                  <a:lnTo>
                    <a:pt x="102" y="548"/>
                  </a:lnTo>
                  <a:lnTo>
                    <a:pt x="15" y="548"/>
                  </a:lnTo>
                  <a:lnTo>
                    <a:pt x="11" y="546"/>
                  </a:lnTo>
                  <a:lnTo>
                    <a:pt x="6" y="545"/>
                  </a:lnTo>
                  <a:lnTo>
                    <a:pt x="3" y="541"/>
                  </a:lnTo>
                  <a:lnTo>
                    <a:pt x="0" y="537"/>
                  </a:lnTo>
                  <a:lnTo>
                    <a:pt x="0" y="531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3" y="71"/>
                  </a:lnTo>
                  <a:lnTo>
                    <a:pt x="7" y="67"/>
                  </a:lnTo>
                  <a:lnTo>
                    <a:pt x="54" y="44"/>
                  </a:lnTo>
                  <a:lnTo>
                    <a:pt x="102" y="26"/>
                  </a:lnTo>
                  <a:lnTo>
                    <a:pt x="155" y="12"/>
                  </a:lnTo>
                  <a:lnTo>
                    <a:pt x="208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4615" y="1996"/>
              <a:ext cx="59" cy="263"/>
            </a:xfrm>
            <a:custGeom>
              <a:avLst/>
              <a:gdLst>
                <a:gd name="T0" fmla="*/ 17 w 119"/>
                <a:gd name="T1" fmla="*/ 0 h 526"/>
                <a:gd name="T2" fmla="*/ 102 w 119"/>
                <a:gd name="T3" fmla="*/ 0 h 526"/>
                <a:gd name="T4" fmla="*/ 108 w 119"/>
                <a:gd name="T5" fmla="*/ 1 h 526"/>
                <a:gd name="T6" fmla="*/ 112 w 119"/>
                <a:gd name="T7" fmla="*/ 4 h 526"/>
                <a:gd name="T8" fmla="*/ 116 w 119"/>
                <a:gd name="T9" fmla="*/ 7 h 526"/>
                <a:gd name="T10" fmla="*/ 119 w 119"/>
                <a:gd name="T11" fmla="*/ 11 h 526"/>
                <a:gd name="T12" fmla="*/ 119 w 119"/>
                <a:gd name="T13" fmla="*/ 16 h 526"/>
                <a:gd name="T14" fmla="*/ 119 w 119"/>
                <a:gd name="T15" fmla="*/ 509 h 526"/>
                <a:gd name="T16" fmla="*/ 119 w 119"/>
                <a:gd name="T17" fmla="*/ 515 h 526"/>
                <a:gd name="T18" fmla="*/ 116 w 119"/>
                <a:gd name="T19" fmla="*/ 519 h 526"/>
                <a:gd name="T20" fmla="*/ 112 w 119"/>
                <a:gd name="T21" fmla="*/ 523 h 526"/>
                <a:gd name="T22" fmla="*/ 108 w 119"/>
                <a:gd name="T23" fmla="*/ 524 h 526"/>
                <a:gd name="T24" fmla="*/ 102 w 119"/>
                <a:gd name="T25" fmla="*/ 526 h 526"/>
                <a:gd name="T26" fmla="*/ 17 w 119"/>
                <a:gd name="T27" fmla="*/ 526 h 526"/>
                <a:gd name="T28" fmla="*/ 11 w 119"/>
                <a:gd name="T29" fmla="*/ 524 h 526"/>
                <a:gd name="T30" fmla="*/ 7 w 119"/>
                <a:gd name="T31" fmla="*/ 523 h 526"/>
                <a:gd name="T32" fmla="*/ 3 w 119"/>
                <a:gd name="T33" fmla="*/ 519 h 526"/>
                <a:gd name="T34" fmla="*/ 1 w 119"/>
                <a:gd name="T35" fmla="*/ 515 h 526"/>
                <a:gd name="T36" fmla="*/ 0 w 119"/>
                <a:gd name="T37" fmla="*/ 509 h 526"/>
                <a:gd name="T38" fmla="*/ 0 w 119"/>
                <a:gd name="T39" fmla="*/ 16 h 526"/>
                <a:gd name="T40" fmla="*/ 1 w 119"/>
                <a:gd name="T41" fmla="*/ 11 h 526"/>
                <a:gd name="T42" fmla="*/ 3 w 119"/>
                <a:gd name="T43" fmla="*/ 7 h 526"/>
                <a:gd name="T44" fmla="*/ 7 w 119"/>
                <a:gd name="T45" fmla="*/ 4 h 526"/>
                <a:gd name="T46" fmla="*/ 11 w 119"/>
                <a:gd name="T47" fmla="*/ 1 h 526"/>
                <a:gd name="T48" fmla="*/ 17 w 119"/>
                <a:gd name="T4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526">
                  <a:moveTo>
                    <a:pt x="17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4"/>
                  </a:lnTo>
                  <a:lnTo>
                    <a:pt x="116" y="7"/>
                  </a:lnTo>
                  <a:lnTo>
                    <a:pt x="119" y="11"/>
                  </a:lnTo>
                  <a:lnTo>
                    <a:pt x="119" y="16"/>
                  </a:lnTo>
                  <a:lnTo>
                    <a:pt x="119" y="509"/>
                  </a:lnTo>
                  <a:lnTo>
                    <a:pt x="119" y="515"/>
                  </a:lnTo>
                  <a:lnTo>
                    <a:pt x="116" y="519"/>
                  </a:lnTo>
                  <a:lnTo>
                    <a:pt x="112" y="523"/>
                  </a:lnTo>
                  <a:lnTo>
                    <a:pt x="108" y="524"/>
                  </a:lnTo>
                  <a:lnTo>
                    <a:pt x="102" y="526"/>
                  </a:lnTo>
                  <a:lnTo>
                    <a:pt x="17" y="526"/>
                  </a:lnTo>
                  <a:lnTo>
                    <a:pt x="11" y="524"/>
                  </a:lnTo>
                  <a:lnTo>
                    <a:pt x="7" y="523"/>
                  </a:lnTo>
                  <a:lnTo>
                    <a:pt x="3" y="519"/>
                  </a:lnTo>
                  <a:lnTo>
                    <a:pt x="1" y="515"/>
                  </a:lnTo>
                  <a:lnTo>
                    <a:pt x="0" y="50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3666" y="1996"/>
              <a:ext cx="273" cy="263"/>
            </a:xfrm>
            <a:custGeom>
              <a:avLst/>
              <a:gdLst>
                <a:gd name="T0" fmla="*/ 13 w 545"/>
                <a:gd name="T1" fmla="*/ 0 h 526"/>
                <a:gd name="T2" fmla="*/ 131 w 545"/>
                <a:gd name="T3" fmla="*/ 0 h 526"/>
                <a:gd name="T4" fmla="*/ 135 w 545"/>
                <a:gd name="T5" fmla="*/ 1 h 526"/>
                <a:gd name="T6" fmla="*/ 139 w 545"/>
                <a:gd name="T7" fmla="*/ 4 h 526"/>
                <a:gd name="T8" fmla="*/ 142 w 545"/>
                <a:gd name="T9" fmla="*/ 7 h 526"/>
                <a:gd name="T10" fmla="*/ 144 w 545"/>
                <a:gd name="T11" fmla="*/ 12 h 526"/>
                <a:gd name="T12" fmla="*/ 267 w 545"/>
                <a:gd name="T13" fmla="*/ 408 h 526"/>
                <a:gd name="T14" fmla="*/ 401 w 545"/>
                <a:gd name="T15" fmla="*/ 11 h 526"/>
                <a:gd name="T16" fmla="*/ 404 w 545"/>
                <a:gd name="T17" fmla="*/ 7 h 526"/>
                <a:gd name="T18" fmla="*/ 406 w 545"/>
                <a:gd name="T19" fmla="*/ 4 h 526"/>
                <a:gd name="T20" fmla="*/ 410 w 545"/>
                <a:gd name="T21" fmla="*/ 1 h 526"/>
                <a:gd name="T22" fmla="*/ 415 w 545"/>
                <a:gd name="T23" fmla="*/ 0 h 526"/>
                <a:gd name="T24" fmla="*/ 529 w 545"/>
                <a:gd name="T25" fmla="*/ 0 h 526"/>
                <a:gd name="T26" fmla="*/ 534 w 545"/>
                <a:gd name="T27" fmla="*/ 1 h 526"/>
                <a:gd name="T28" fmla="*/ 539 w 545"/>
                <a:gd name="T29" fmla="*/ 4 h 526"/>
                <a:gd name="T30" fmla="*/ 543 w 545"/>
                <a:gd name="T31" fmla="*/ 8 h 526"/>
                <a:gd name="T32" fmla="*/ 544 w 545"/>
                <a:gd name="T33" fmla="*/ 12 h 526"/>
                <a:gd name="T34" fmla="*/ 545 w 545"/>
                <a:gd name="T35" fmla="*/ 16 h 526"/>
                <a:gd name="T36" fmla="*/ 544 w 545"/>
                <a:gd name="T37" fmla="*/ 23 h 526"/>
                <a:gd name="T38" fmla="*/ 355 w 545"/>
                <a:gd name="T39" fmla="*/ 515 h 526"/>
                <a:gd name="T40" fmla="*/ 353 w 545"/>
                <a:gd name="T41" fmla="*/ 519 h 526"/>
                <a:gd name="T42" fmla="*/ 350 w 545"/>
                <a:gd name="T43" fmla="*/ 522 h 526"/>
                <a:gd name="T44" fmla="*/ 344 w 545"/>
                <a:gd name="T45" fmla="*/ 524 h 526"/>
                <a:gd name="T46" fmla="*/ 340 w 545"/>
                <a:gd name="T47" fmla="*/ 526 h 526"/>
                <a:gd name="T48" fmla="*/ 195 w 545"/>
                <a:gd name="T49" fmla="*/ 526 h 526"/>
                <a:gd name="T50" fmla="*/ 191 w 545"/>
                <a:gd name="T51" fmla="*/ 524 h 526"/>
                <a:gd name="T52" fmla="*/ 187 w 545"/>
                <a:gd name="T53" fmla="*/ 523 h 526"/>
                <a:gd name="T54" fmla="*/ 183 w 545"/>
                <a:gd name="T55" fmla="*/ 520 h 526"/>
                <a:gd name="T56" fmla="*/ 180 w 545"/>
                <a:gd name="T57" fmla="*/ 516 h 526"/>
                <a:gd name="T58" fmla="*/ 0 w 545"/>
                <a:gd name="T59" fmla="*/ 21 h 526"/>
                <a:gd name="T60" fmla="*/ 0 w 545"/>
                <a:gd name="T61" fmla="*/ 16 h 526"/>
                <a:gd name="T62" fmla="*/ 0 w 545"/>
                <a:gd name="T63" fmla="*/ 12 h 526"/>
                <a:gd name="T64" fmla="*/ 2 w 545"/>
                <a:gd name="T65" fmla="*/ 8 h 526"/>
                <a:gd name="T66" fmla="*/ 5 w 545"/>
                <a:gd name="T67" fmla="*/ 4 h 526"/>
                <a:gd name="T68" fmla="*/ 9 w 545"/>
                <a:gd name="T69" fmla="*/ 1 h 526"/>
                <a:gd name="T70" fmla="*/ 13 w 545"/>
                <a:gd name="T7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5" h="526">
                  <a:moveTo>
                    <a:pt x="13" y="0"/>
                  </a:moveTo>
                  <a:lnTo>
                    <a:pt x="131" y="0"/>
                  </a:lnTo>
                  <a:lnTo>
                    <a:pt x="135" y="1"/>
                  </a:lnTo>
                  <a:lnTo>
                    <a:pt x="139" y="4"/>
                  </a:lnTo>
                  <a:lnTo>
                    <a:pt x="142" y="7"/>
                  </a:lnTo>
                  <a:lnTo>
                    <a:pt x="144" y="12"/>
                  </a:lnTo>
                  <a:lnTo>
                    <a:pt x="267" y="408"/>
                  </a:lnTo>
                  <a:lnTo>
                    <a:pt x="401" y="11"/>
                  </a:lnTo>
                  <a:lnTo>
                    <a:pt x="404" y="7"/>
                  </a:lnTo>
                  <a:lnTo>
                    <a:pt x="406" y="4"/>
                  </a:lnTo>
                  <a:lnTo>
                    <a:pt x="410" y="1"/>
                  </a:lnTo>
                  <a:lnTo>
                    <a:pt x="415" y="0"/>
                  </a:lnTo>
                  <a:lnTo>
                    <a:pt x="529" y="0"/>
                  </a:lnTo>
                  <a:lnTo>
                    <a:pt x="534" y="1"/>
                  </a:lnTo>
                  <a:lnTo>
                    <a:pt x="539" y="4"/>
                  </a:lnTo>
                  <a:lnTo>
                    <a:pt x="543" y="8"/>
                  </a:lnTo>
                  <a:lnTo>
                    <a:pt x="544" y="12"/>
                  </a:lnTo>
                  <a:lnTo>
                    <a:pt x="545" y="16"/>
                  </a:lnTo>
                  <a:lnTo>
                    <a:pt x="544" y="23"/>
                  </a:lnTo>
                  <a:lnTo>
                    <a:pt x="355" y="515"/>
                  </a:lnTo>
                  <a:lnTo>
                    <a:pt x="353" y="519"/>
                  </a:lnTo>
                  <a:lnTo>
                    <a:pt x="350" y="522"/>
                  </a:lnTo>
                  <a:lnTo>
                    <a:pt x="344" y="524"/>
                  </a:lnTo>
                  <a:lnTo>
                    <a:pt x="340" y="526"/>
                  </a:lnTo>
                  <a:lnTo>
                    <a:pt x="195" y="526"/>
                  </a:lnTo>
                  <a:lnTo>
                    <a:pt x="191" y="524"/>
                  </a:lnTo>
                  <a:lnTo>
                    <a:pt x="187" y="523"/>
                  </a:lnTo>
                  <a:lnTo>
                    <a:pt x="183" y="520"/>
                  </a:lnTo>
                  <a:lnTo>
                    <a:pt x="180" y="51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3385" y="1996"/>
              <a:ext cx="257" cy="263"/>
            </a:xfrm>
            <a:custGeom>
              <a:avLst/>
              <a:gdLst>
                <a:gd name="T0" fmla="*/ 82 w 514"/>
                <a:gd name="T1" fmla="*/ 0 h 526"/>
                <a:gd name="T2" fmla="*/ 477 w 514"/>
                <a:gd name="T3" fmla="*/ 0 h 526"/>
                <a:gd name="T4" fmla="*/ 483 w 514"/>
                <a:gd name="T5" fmla="*/ 1 h 526"/>
                <a:gd name="T6" fmla="*/ 487 w 514"/>
                <a:gd name="T7" fmla="*/ 5 h 526"/>
                <a:gd name="T8" fmla="*/ 491 w 514"/>
                <a:gd name="T9" fmla="*/ 10 h 526"/>
                <a:gd name="T10" fmla="*/ 492 w 514"/>
                <a:gd name="T11" fmla="*/ 15 h 526"/>
                <a:gd name="T12" fmla="*/ 492 w 514"/>
                <a:gd name="T13" fmla="*/ 104 h 526"/>
                <a:gd name="T14" fmla="*/ 491 w 514"/>
                <a:gd name="T15" fmla="*/ 110 h 526"/>
                <a:gd name="T16" fmla="*/ 487 w 514"/>
                <a:gd name="T17" fmla="*/ 114 h 526"/>
                <a:gd name="T18" fmla="*/ 483 w 514"/>
                <a:gd name="T19" fmla="*/ 117 h 526"/>
                <a:gd name="T20" fmla="*/ 477 w 514"/>
                <a:gd name="T21" fmla="*/ 118 h 526"/>
                <a:gd name="T22" fmla="*/ 145 w 514"/>
                <a:gd name="T23" fmla="*/ 118 h 526"/>
                <a:gd name="T24" fmla="*/ 131 w 514"/>
                <a:gd name="T25" fmla="*/ 161 h 526"/>
                <a:gd name="T26" fmla="*/ 123 w 514"/>
                <a:gd name="T27" fmla="*/ 204 h 526"/>
                <a:gd name="T28" fmla="*/ 455 w 514"/>
                <a:gd name="T29" fmla="*/ 204 h 526"/>
                <a:gd name="T30" fmla="*/ 459 w 514"/>
                <a:gd name="T31" fmla="*/ 204 h 526"/>
                <a:gd name="T32" fmla="*/ 463 w 514"/>
                <a:gd name="T33" fmla="*/ 207 h 526"/>
                <a:gd name="T34" fmla="*/ 466 w 514"/>
                <a:gd name="T35" fmla="*/ 210 h 526"/>
                <a:gd name="T36" fmla="*/ 469 w 514"/>
                <a:gd name="T37" fmla="*/ 214 h 526"/>
                <a:gd name="T38" fmla="*/ 470 w 514"/>
                <a:gd name="T39" fmla="*/ 218 h 526"/>
                <a:gd name="T40" fmla="*/ 470 w 514"/>
                <a:gd name="T41" fmla="*/ 306 h 526"/>
                <a:gd name="T42" fmla="*/ 469 w 514"/>
                <a:gd name="T43" fmla="*/ 310 h 526"/>
                <a:gd name="T44" fmla="*/ 468 w 514"/>
                <a:gd name="T45" fmla="*/ 316 h 526"/>
                <a:gd name="T46" fmla="*/ 463 w 514"/>
                <a:gd name="T47" fmla="*/ 318 h 526"/>
                <a:gd name="T48" fmla="*/ 459 w 514"/>
                <a:gd name="T49" fmla="*/ 321 h 526"/>
                <a:gd name="T50" fmla="*/ 455 w 514"/>
                <a:gd name="T51" fmla="*/ 323 h 526"/>
                <a:gd name="T52" fmla="*/ 123 w 514"/>
                <a:gd name="T53" fmla="*/ 323 h 526"/>
                <a:gd name="T54" fmla="*/ 131 w 514"/>
                <a:gd name="T55" fmla="*/ 365 h 526"/>
                <a:gd name="T56" fmla="*/ 145 w 514"/>
                <a:gd name="T57" fmla="*/ 408 h 526"/>
                <a:gd name="T58" fmla="*/ 499 w 514"/>
                <a:gd name="T59" fmla="*/ 408 h 526"/>
                <a:gd name="T60" fmla="*/ 503 w 514"/>
                <a:gd name="T61" fmla="*/ 409 h 526"/>
                <a:gd name="T62" fmla="*/ 508 w 514"/>
                <a:gd name="T63" fmla="*/ 410 h 526"/>
                <a:gd name="T64" fmla="*/ 510 w 514"/>
                <a:gd name="T65" fmla="*/ 413 h 526"/>
                <a:gd name="T66" fmla="*/ 513 w 514"/>
                <a:gd name="T67" fmla="*/ 417 h 526"/>
                <a:gd name="T68" fmla="*/ 514 w 514"/>
                <a:gd name="T69" fmla="*/ 423 h 526"/>
                <a:gd name="T70" fmla="*/ 514 w 514"/>
                <a:gd name="T71" fmla="*/ 509 h 526"/>
                <a:gd name="T72" fmla="*/ 513 w 514"/>
                <a:gd name="T73" fmla="*/ 515 h 526"/>
                <a:gd name="T74" fmla="*/ 512 w 514"/>
                <a:gd name="T75" fmla="*/ 519 h 526"/>
                <a:gd name="T76" fmla="*/ 508 w 514"/>
                <a:gd name="T77" fmla="*/ 522 h 526"/>
                <a:gd name="T78" fmla="*/ 503 w 514"/>
                <a:gd name="T79" fmla="*/ 524 h 526"/>
                <a:gd name="T80" fmla="*/ 498 w 514"/>
                <a:gd name="T81" fmla="*/ 526 h 526"/>
                <a:gd name="T82" fmla="*/ 82 w 514"/>
                <a:gd name="T83" fmla="*/ 526 h 526"/>
                <a:gd name="T84" fmla="*/ 76 w 514"/>
                <a:gd name="T85" fmla="*/ 524 h 526"/>
                <a:gd name="T86" fmla="*/ 73 w 514"/>
                <a:gd name="T87" fmla="*/ 523 h 526"/>
                <a:gd name="T88" fmla="*/ 69 w 514"/>
                <a:gd name="T89" fmla="*/ 520 h 526"/>
                <a:gd name="T90" fmla="*/ 67 w 514"/>
                <a:gd name="T91" fmla="*/ 517 h 526"/>
                <a:gd name="T92" fmla="*/ 43 w 514"/>
                <a:gd name="T93" fmla="*/ 471 h 526"/>
                <a:gd name="T94" fmla="*/ 24 w 514"/>
                <a:gd name="T95" fmla="*/ 421 h 526"/>
                <a:gd name="T96" fmla="*/ 11 w 514"/>
                <a:gd name="T97" fmla="*/ 371 h 526"/>
                <a:gd name="T98" fmla="*/ 3 w 514"/>
                <a:gd name="T99" fmla="*/ 317 h 526"/>
                <a:gd name="T100" fmla="*/ 0 w 514"/>
                <a:gd name="T101" fmla="*/ 263 h 526"/>
                <a:gd name="T102" fmla="*/ 3 w 514"/>
                <a:gd name="T103" fmla="*/ 209 h 526"/>
                <a:gd name="T104" fmla="*/ 11 w 514"/>
                <a:gd name="T105" fmla="*/ 155 h 526"/>
                <a:gd name="T106" fmla="*/ 25 w 514"/>
                <a:gd name="T107" fmla="*/ 104 h 526"/>
                <a:gd name="T108" fmla="*/ 43 w 514"/>
                <a:gd name="T109" fmla="*/ 55 h 526"/>
                <a:gd name="T110" fmla="*/ 67 w 514"/>
                <a:gd name="T111" fmla="*/ 8 h 526"/>
                <a:gd name="T112" fmla="*/ 69 w 514"/>
                <a:gd name="T113" fmla="*/ 5 h 526"/>
                <a:gd name="T114" fmla="*/ 73 w 514"/>
                <a:gd name="T115" fmla="*/ 3 h 526"/>
                <a:gd name="T116" fmla="*/ 78 w 514"/>
                <a:gd name="T117" fmla="*/ 1 h 526"/>
                <a:gd name="T118" fmla="*/ 82 w 514"/>
                <a:gd name="T11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4" h="526">
                  <a:moveTo>
                    <a:pt x="82" y="0"/>
                  </a:moveTo>
                  <a:lnTo>
                    <a:pt x="477" y="0"/>
                  </a:lnTo>
                  <a:lnTo>
                    <a:pt x="483" y="1"/>
                  </a:lnTo>
                  <a:lnTo>
                    <a:pt x="487" y="5"/>
                  </a:lnTo>
                  <a:lnTo>
                    <a:pt x="491" y="10"/>
                  </a:lnTo>
                  <a:lnTo>
                    <a:pt x="492" y="15"/>
                  </a:lnTo>
                  <a:lnTo>
                    <a:pt x="492" y="104"/>
                  </a:lnTo>
                  <a:lnTo>
                    <a:pt x="491" y="110"/>
                  </a:lnTo>
                  <a:lnTo>
                    <a:pt x="487" y="114"/>
                  </a:lnTo>
                  <a:lnTo>
                    <a:pt x="483" y="117"/>
                  </a:lnTo>
                  <a:lnTo>
                    <a:pt x="477" y="118"/>
                  </a:lnTo>
                  <a:lnTo>
                    <a:pt x="145" y="118"/>
                  </a:lnTo>
                  <a:lnTo>
                    <a:pt x="131" y="161"/>
                  </a:lnTo>
                  <a:lnTo>
                    <a:pt x="123" y="204"/>
                  </a:lnTo>
                  <a:lnTo>
                    <a:pt x="455" y="204"/>
                  </a:lnTo>
                  <a:lnTo>
                    <a:pt x="459" y="204"/>
                  </a:lnTo>
                  <a:lnTo>
                    <a:pt x="463" y="207"/>
                  </a:lnTo>
                  <a:lnTo>
                    <a:pt x="466" y="210"/>
                  </a:lnTo>
                  <a:lnTo>
                    <a:pt x="469" y="214"/>
                  </a:lnTo>
                  <a:lnTo>
                    <a:pt x="470" y="218"/>
                  </a:lnTo>
                  <a:lnTo>
                    <a:pt x="470" y="306"/>
                  </a:lnTo>
                  <a:lnTo>
                    <a:pt x="469" y="310"/>
                  </a:lnTo>
                  <a:lnTo>
                    <a:pt x="468" y="316"/>
                  </a:lnTo>
                  <a:lnTo>
                    <a:pt x="463" y="318"/>
                  </a:lnTo>
                  <a:lnTo>
                    <a:pt x="459" y="321"/>
                  </a:lnTo>
                  <a:lnTo>
                    <a:pt x="455" y="323"/>
                  </a:lnTo>
                  <a:lnTo>
                    <a:pt x="123" y="323"/>
                  </a:lnTo>
                  <a:lnTo>
                    <a:pt x="131" y="365"/>
                  </a:lnTo>
                  <a:lnTo>
                    <a:pt x="145" y="408"/>
                  </a:lnTo>
                  <a:lnTo>
                    <a:pt x="499" y="408"/>
                  </a:lnTo>
                  <a:lnTo>
                    <a:pt x="503" y="409"/>
                  </a:lnTo>
                  <a:lnTo>
                    <a:pt x="508" y="410"/>
                  </a:lnTo>
                  <a:lnTo>
                    <a:pt x="510" y="413"/>
                  </a:lnTo>
                  <a:lnTo>
                    <a:pt x="513" y="417"/>
                  </a:lnTo>
                  <a:lnTo>
                    <a:pt x="514" y="423"/>
                  </a:lnTo>
                  <a:lnTo>
                    <a:pt x="514" y="509"/>
                  </a:lnTo>
                  <a:lnTo>
                    <a:pt x="513" y="515"/>
                  </a:lnTo>
                  <a:lnTo>
                    <a:pt x="512" y="519"/>
                  </a:lnTo>
                  <a:lnTo>
                    <a:pt x="508" y="522"/>
                  </a:lnTo>
                  <a:lnTo>
                    <a:pt x="503" y="524"/>
                  </a:lnTo>
                  <a:lnTo>
                    <a:pt x="498" y="526"/>
                  </a:lnTo>
                  <a:lnTo>
                    <a:pt x="82" y="526"/>
                  </a:lnTo>
                  <a:lnTo>
                    <a:pt x="76" y="524"/>
                  </a:lnTo>
                  <a:lnTo>
                    <a:pt x="73" y="523"/>
                  </a:lnTo>
                  <a:lnTo>
                    <a:pt x="69" y="520"/>
                  </a:lnTo>
                  <a:lnTo>
                    <a:pt x="67" y="517"/>
                  </a:lnTo>
                  <a:lnTo>
                    <a:pt x="43" y="471"/>
                  </a:lnTo>
                  <a:lnTo>
                    <a:pt x="24" y="421"/>
                  </a:lnTo>
                  <a:lnTo>
                    <a:pt x="11" y="371"/>
                  </a:lnTo>
                  <a:lnTo>
                    <a:pt x="3" y="317"/>
                  </a:lnTo>
                  <a:lnTo>
                    <a:pt x="0" y="263"/>
                  </a:lnTo>
                  <a:lnTo>
                    <a:pt x="3" y="209"/>
                  </a:lnTo>
                  <a:lnTo>
                    <a:pt x="11" y="155"/>
                  </a:lnTo>
                  <a:lnTo>
                    <a:pt x="25" y="104"/>
                  </a:lnTo>
                  <a:lnTo>
                    <a:pt x="43" y="55"/>
                  </a:lnTo>
                  <a:lnTo>
                    <a:pt x="67" y="8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8" y="1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2"/>
            <p:cNvSpPr>
              <a:spLocks noEditPoints="1"/>
            </p:cNvSpPr>
            <p:nvPr userDrawn="1"/>
          </p:nvSpPr>
          <p:spPr bwMode="auto">
            <a:xfrm>
              <a:off x="3973" y="1985"/>
              <a:ext cx="264" cy="285"/>
            </a:xfrm>
            <a:custGeom>
              <a:avLst/>
              <a:gdLst>
                <a:gd name="T0" fmla="*/ 263 w 528"/>
                <a:gd name="T1" fmla="*/ 118 h 570"/>
                <a:gd name="T2" fmla="*/ 214 w 528"/>
                <a:gd name="T3" fmla="*/ 122 h 570"/>
                <a:gd name="T4" fmla="*/ 165 w 528"/>
                <a:gd name="T5" fmla="*/ 130 h 570"/>
                <a:gd name="T6" fmla="*/ 119 w 528"/>
                <a:gd name="T7" fmla="*/ 145 h 570"/>
                <a:gd name="T8" fmla="*/ 119 w 528"/>
                <a:gd name="T9" fmla="*/ 424 h 570"/>
                <a:gd name="T10" fmla="*/ 165 w 528"/>
                <a:gd name="T11" fmla="*/ 439 h 570"/>
                <a:gd name="T12" fmla="*/ 214 w 528"/>
                <a:gd name="T13" fmla="*/ 447 h 570"/>
                <a:gd name="T14" fmla="*/ 263 w 528"/>
                <a:gd name="T15" fmla="*/ 452 h 570"/>
                <a:gd name="T16" fmla="*/ 314 w 528"/>
                <a:gd name="T17" fmla="*/ 447 h 570"/>
                <a:gd name="T18" fmla="*/ 362 w 528"/>
                <a:gd name="T19" fmla="*/ 439 h 570"/>
                <a:gd name="T20" fmla="*/ 408 w 528"/>
                <a:gd name="T21" fmla="*/ 424 h 570"/>
                <a:gd name="T22" fmla="*/ 408 w 528"/>
                <a:gd name="T23" fmla="*/ 145 h 570"/>
                <a:gd name="T24" fmla="*/ 362 w 528"/>
                <a:gd name="T25" fmla="*/ 130 h 570"/>
                <a:gd name="T26" fmla="*/ 314 w 528"/>
                <a:gd name="T27" fmla="*/ 122 h 570"/>
                <a:gd name="T28" fmla="*/ 263 w 528"/>
                <a:gd name="T29" fmla="*/ 118 h 570"/>
                <a:gd name="T30" fmla="*/ 263 w 528"/>
                <a:gd name="T31" fmla="*/ 0 h 570"/>
                <a:gd name="T32" fmla="*/ 318 w 528"/>
                <a:gd name="T33" fmla="*/ 3 h 570"/>
                <a:gd name="T34" fmla="*/ 372 w 528"/>
                <a:gd name="T35" fmla="*/ 12 h 570"/>
                <a:gd name="T36" fmla="*/ 423 w 528"/>
                <a:gd name="T37" fmla="*/ 25 h 570"/>
                <a:gd name="T38" fmla="*/ 473 w 528"/>
                <a:gd name="T39" fmla="*/ 44 h 570"/>
                <a:gd name="T40" fmla="*/ 520 w 528"/>
                <a:gd name="T41" fmla="*/ 67 h 570"/>
                <a:gd name="T42" fmla="*/ 524 w 528"/>
                <a:gd name="T43" fmla="*/ 71 h 570"/>
                <a:gd name="T44" fmla="*/ 526 w 528"/>
                <a:gd name="T45" fmla="*/ 75 h 570"/>
                <a:gd name="T46" fmla="*/ 528 w 528"/>
                <a:gd name="T47" fmla="*/ 80 h 570"/>
                <a:gd name="T48" fmla="*/ 528 w 528"/>
                <a:gd name="T49" fmla="*/ 490 h 570"/>
                <a:gd name="T50" fmla="*/ 526 w 528"/>
                <a:gd name="T51" fmla="*/ 496 h 570"/>
                <a:gd name="T52" fmla="*/ 524 w 528"/>
                <a:gd name="T53" fmla="*/ 500 h 570"/>
                <a:gd name="T54" fmla="*/ 520 w 528"/>
                <a:gd name="T55" fmla="*/ 502 h 570"/>
                <a:gd name="T56" fmla="*/ 473 w 528"/>
                <a:gd name="T57" fmla="*/ 526 h 570"/>
                <a:gd name="T58" fmla="*/ 423 w 528"/>
                <a:gd name="T59" fmla="*/ 545 h 570"/>
                <a:gd name="T60" fmla="*/ 372 w 528"/>
                <a:gd name="T61" fmla="*/ 559 h 570"/>
                <a:gd name="T62" fmla="*/ 318 w 528"/>
                <a:gd name="T63" fmla="*/ 567 h 570"/>
                <a:gd name="T64" fmla="*/ 263 w 528"/>
                <a:gd name="T65" fmla="*/ 570 h 570"/>
                <a:gd name="T66" fmla="*/ 208 w 528"/>
                <a:gd name="T67" fmla="*/ 567 h 570"/>
                <a:gd name="T68" fmla="*/ 156 w 528"/>
                <a:gd name="T69" fmla="*/ 559 h 570"/>
                <a:gd name="T70" fmla="*/ 105 w 528"/>
                <a:gd name="T71" fmla="*/ 545 h 570"/>
                <a:gd name="T72" fmla="*/ 55 w 528"/>
                <a:gd name="T73" fmla="*/ 526 h 570"/>
                <a:gd name="T74" fmla="*/ 8 w 528"/>
                <a:gd name="T75" fmla="*/ 502 h 570"/>
                <a:gd name="T76" fmla="*/ 4 w 528"/>
                <a:gd name="T77" fmla="*/ 500 h 570"/>
                <a:gd name="T78" fmla="*/ 1 w 528"/>
                <a:gd name="T79" fmla="*/ 496 h 570"/>
                <a:gd name="T80" fmla="*/ 0 w 528"/>
                <a:gd name="T81" fmla="*/ 490 h 570"/>
                <a:gd name="T82" fmla="*/ 0 w 528"/>
                <a:gd name="T83" fmla="*/ 80 h 570"/>
                <a:gd name="T84" fmla="*/ 1 w 528"/>
                <a:gd name="T85" fmla="*/ 75 h 570"/>
                <a:gd name="T86" fmla="*/ 4 w 528"/>
                <a:gd name="T87" fmla="*/ 71 h 570"/>
                <a:gd name="T88" fmla="*/ 7 w 528"/>
                <a:gd name="T89" fmla="*/ 67 h 570"/>
                <a:gd name="T90" fmla="*/ 54 w 528"/>
                <a:gd name="T91" fmla="*/ 44 h 570"/>
                <a:gd name="T92" fmla="*/ 103 w 528"/>
                <a:gd name="T93" fmla="*/ 25 h 570"/>
                <a:gd name="T94" fmla="*/ 154 w 528"/>
                <a:gd name="T95" fmla="*/ 12 h 570"/>
                <a:gd name="T96" fmla="*/ 208 w 528"/>
                <a:gd name="T97" fmla="*/ 3 h 570"/>
                <a:gd name="T98" fmla="*/ 263 w 528"/>
                <a:gd name="T9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8" h="570">
                  <a:moveTo>
                    <a:pt x="263" y="118"/>
                  </a:moveTo>
                  <a:lnTo>
                    <a:pt x="214" y="122"/>
                  </a:lnTo>
                  <a:lnTo>
                    <a:pt x="165" y="130"/>
                  </a:lnTo>
                  <a:lnTo>
                    <a:pt x="119" y="145"/>
                  </a:lnTo>
                  <a:lnTo>
                    <a:pt x="119" y="424"/>
                  </a:lnTo>
                  <a:lnTo>
                    <a:pt x="165" y="439"/>
                  </a:lnTo>
                  <a:lnTo>
                    <a:pt x="214" y="447"/>
                  </a:lnTo>
                  <a:lnTo>
                    <a:pt x="263" y="452"/>
                  </a:lnTo>
                  <a:lnTo>
                    <a:pt x="314" y="447"/>
                  </a:lnTo>
                  <a:lnTo>
                    <a:pt x="362" y="439"/>
                  </a:lnTo>
                  <a:lnTo>
                    <a:pt x="408" y="424"/>
                  </a:lnTo>
                  <a:lnTo>
                    <a:pt x="408" y="145"/>
                  </a:lnTo>
                  <a:lnTo>
                    <a:pt x="362" y="130"/>
                  </a:lnTo>
                  <a:lnTo>
                    <a:pt x="314" y="122"/>
                  </a:lnTo>
                  <a:lnTo>
                    <a:pt x="263" y="118"/>
                  </a:lnTo>
                  <a:close/>
                  <a:moveTo>
                    <a:pt x="263" y="0"/>
                  </a:moveTo>
                  <a:lnTo>
                    <a:pt x="318" y="3"/>
                  </a:lnTo>
                  <a:lnTo>
                    <a:pt x="372" y="12"/>
                  </a:lnTo>
                  <a:lnTo>
                    <a:pt x="423" y="25"/>
                  </a:lnTo>
                  <a:lnTo>
                    <a:pt x="473" y="44"/>
                  </a:lnTo>
                  <a:lnTo>
                    <a:pt x="520" y="67"/>
                  </a:lnTo>
                  <a:lnTo>
                    <a:pt x="524" y="71"/>
                  </a:lnTo>
                  <a:lnTo>
                    <a:pt x="526" y="75"/>
                  </a:lnTo>
                  <a:lnTo>
                    <a:pt x="528" y="80"/>
                  </a:lnTo>
                  <a:lnTo>
                    <a:pt x="528" y="490"/>
                  </a:lnTo>
                  <a:lnTo>
                    <a:pt x="526" y="496"/>
                  </a:lnTo>
                  <a:lnTo>
                    <a:pt x="524" y="500"/>
                  </a:lnTo>
                  <a:lnTo>
                    <a:pt x="520" y="502"/>
                  </a:lnTo>
                  <a:lnTo>
                    <a:pt x="473" y="526"/>
                  </a:lnTo>
                  <a:lnTo>
                    <a:pt x="423" y="545"/>
                  </a:lnTo>
                  <a:lnTo>
                    <a:pt x="372" y="559"/>
                  </a:lnTo>
                  <a:lnTo>
                    <a:pt x="318" y="567"/>
                  </a:lnTo>
                  <a:lnTo>
                    <a:pt x="263" y="570"/>
                  </a:lnTo>
                  <a:lnTo>
                    <a:pt x="208" y="567"/>
                  </a:lnTo>
                  <a:lnTo>
                    <a:pt x="156" y="559"/>
                  </a:lnTo>
                  <a:lnTo>
                    <a:pt x="105" y="545"/>
                  </a:lnTo>
                  <a:lnTo>
                    <a:pt x="55" y="526"/>
                  </a:lnTo>
                  <a:lnTo>
                    <a:pt x="8" y="502"/>
                  </a:lnTo>
                  <a:lnTo>
                    <a:pt x="4" y="500"/>
                  </a:lnTo>
                  <a:lnTo>
                    <a:pt x="1" y="496"/>
                  </a:lnTo>
                  <a:lnTo>
                    <a:pt x="0" y="490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4" y="71"/>
                  </a:lnTo>
                  <a:lnTo>
                    <a:pt x="7" y="67"/>
                  </a:lnTo>
                  <a:lnTo>
                    <a:pt x="54" y="44"/>
                  </a:lnTo>
                  <a:lnTo>
                    <a:pt x="103" y="25"/>
                  </a:lnTo>
                  <a:lnTo>
                    <a:pt x="154" y="12"/>
                  </a:lnTo>
                  <a:lnTo>
                    <a:pt x="208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2703" y="1870"/>
              <a:ext cx="518" cy="515"/>
            </a:xfrm>
            <a:custGeom>
              <a:avLst/>
              <a:gdLst>
                <a:gd name="T0" fmla="*/ 706 w 1036"/>
                <a:gd name="T1" fmla="*/ 35 h 1031"/>
                <a:gd name="T2" fmla="*/ 905 w 1036"/>
                <a:gd name="T3" fmla="*/ 173 h 1031"/>
                <a:gd name="T4" fmla="*/ 1020 w 1036"/>
                <a:gd name="T5" fmla="*/ 389 h 1031"/>
                <a:gd name="T6" fmla="*/ 1032 w 1036"/>
                <a:gd name="T7" fmla="*/ 565 h 1031"/>
                <a:gd name="T8" fmla="*/ 1018 w 1036"/>
                <a:gd name="T9" fmla="*/ 574 h 1031"/>
                <a:gd name="T10" fmla="*/ 451 w 1036"/>
                <a:gd name="T11" fmla="*/ 569 h 1031"/>
                <a:gd name="T12" fmla="*/ 440 w 1036"/>
                <a:gd name="T13" fmla="*/ 490 h 1031"/>
                <a:gd name="T14" fmla="*/ 458 w 1036"/>
                <a:gd name="T15" fmla="*/ 457 h 1031"/>
                <a:gd name="T16" fmla="*/ 881 w 1036"/>
                <a:gd name="T17" fmla="*/ 348 h 1031"/>
                <a:gd name="T18" fmla="*/ 736 w 1036"/>
                <a:gd name="T19" fmla="*/ 182 h 1031"/>
                <a:gd name="T20" fmla="*/ 518 w 1036"/>
                <a:gd name="T21" fmla="*/ 117 h 1031"/>
                <a:gd name="T22" fmla="*/ 300 w 1036"/>
                <a:gd name="T23" fmla="*/ 182 h 1031"/>
                <a:gd name="T24" fmla="*/ 156 w 1036"/>
                <a:gd name="T25" fmla="*/ 348 h 1031"/>
                <a:gd name="T26" fmla="*/ 123 w 1036"/>
                <a:gd name="T27" fmla="*/ 574 h 1031"/>
                <a:gd name="T28" fmla="*/ 216 w 1036"/>
                <a:gd name="T29" fmla="*/ 777 h 1031"/>
                <a:gd name="T30" fmla="*/ 402 w 1036"/>
                <a:gd name="T31" fmla="*/ 897 h 1031"/>
                <a:gd name="T32" fmla="*/ 634 w 1036"/>
                <a:gd name="T33" fmla="*/ 897 h 1031"/>
                <a:gd name="T34" fmla="*/ 820 w 1036"/>
                <a:gd name="T35" fmla="*/ 777 h 1031"/>
                <a:gd name="T36" fmla="*/ 713 w 1036"/>
                <a:gd name="T37" fmla="*/ 777 h 1031"/>
                <a:gd name="T38" fmla="*/ 396 w 1036"/>
                <a:gd name="T39" fmla="*/ 776 h 1031"/>
                <a:gd name="T40" fmla="*/ 314 w 1036"/>
                <a:gd name="T41" fmla="*/ 721 h 1031"/>
                <a:gd name="T42" fmla="*/ 232 w 1036"/>
                <a:gd name="T43" fmla="*/ 563 h 1031"/>
                <a:gd name="T44" fmla="*/ 260 w 1036"/>
                <a:gd name="T45" fmla="*/ 382 h 1031"/>
                <a:gd name="T46" fmla="*/ 387 w 1036"/>
                <a:gd name="T47" fmla="*/ 258 h 1031"/>
                <a:gd name="T48" fmla="*/ 437 w 1036"/>
                <a:gd name="T49" fmla="*/ 254 h 1031"/>
                <a:gd name="T50" fmla="*/ 553 w 1036"/>
                <a:gd name="T51" fmla="*/ 254 h 1031"/>
                <a:gd name="T52" fmla="*/ 635 w 1036"/>
                <a:gd name="T53" fmla="*/ 254 h 1031"/>
                <a:gd name="T54" fmla="*/ 649 w 1036"/>
                <a:gd name="T55" fmla="*/ 258 h 1031"/>
                <a:gd name="T56" fmla="*/ 755 w 1036"/>
                <a:gd name="T57" fmla="*/ 355 h 1031"/>
                <a:gd name="T58" fmla="*/ 732 w 1036"/>
                <a:gd name="T59" fmla="*/ 372 h 1031"/>
                <a:gd name="T60" fmla="*/ 630 w 1036"/>
                <a:gd name="T61" fmla="*/ 372 h 1031"/>
                <a:gd name="T62" fmla="*/ 429 w 1036"/>
                <a:gd name="T63" fmla="*/ 372 h 1031"/>
                <a:gd name="T64" fmla="*/ 360 w 1036"/>
                <a:gd name="T65" fmla="*/ 448 h 1031"/>
                <a:gd name="T66" fmla="*/ 360 w 1036"/>
                <a:gd name="T67" fmla="*/ 584 h 1031"/>
                <a:gd name="T68" fmla="*/ 429 w 1036"/>
                <a:gd name="T69" fmla="*/ 659 h 1031"/>
                <a:gd name="T70" fmla="*/ 657 w 1036"/>
                <a:gd name="T71" fmla="*/ 659 h 1031"/>
                <a:gd name="T72" fmla="*/ 881 w 1036"/>
                <a:gd name="T73" fmla="*/ 659 h 1031"/>
                <a:gd name="T74" fmla="*/ 987 w 1036"/>
                <a:gd name="T75" fmla="*/ 659 h 1031"/>
                <a:gd name="T76" fmla="*/ 1006 w 1036"/>
                <a:gd name="T77" fmla="*/ 666 h 1031"/>
                <a:gd name="T78" fmla="*/ 984 w 1036"/>
                <a:gd name="T79" fmla="*/ 740 h 1031"/>
                <a:gd name="T80" fmla="*/ 823 w 1036"/>
                <a:gd name="T81" fmla="*/ 932 h 1031"/>
                <a:gd name="T82" fmla="*/ 586 w 1036"/>
                <a:gd name="T83" fmla="*/ 1027 h 1031"/>
                <a:gd name="T84" fmla="*/ 331 w 1036"/>
                <a:gd name="T85" fmla="*/ 997 h 1031"/>
                <a:gd name="T86" fmla="*/ 131 w 1036"/>
                <a:gd name="T87" fmla="*/ 858 h 1031"/>
                <a:gd name="T88" fmla="*/ 15 w 1036"/>
                <a:gd name="T89" fmla="*/ 643 h 1031"/>
                <a:gd name="T90" fmla="*/ 15 w 1036"/>
                <a:gd name="T91" fmla="*/ 389 h 1031"/>
                <a:gd name="T92" fmla="*/ 131 w 1036"/>
                <a:gd name="T93" fmla="*/ 173 h 1031"/>
                <a:gd name="T94" fmla="*/ 331 w 1036"/>
                <a:gd name="T95" fmla="*/ 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6" h="1031">
                  <a:moveTo>
                    <a:pt x="518" y="0"/>
                  </a:moveTo>
                  <a:lnTo>
                    <a:pt x="583" y="4"/>
                  </a:lnTo>
                  <a:lnTo>
                    <a:pt x="645" y="15"/>
                  </a:lnTo>
                  <a:lnTo>
                    <a:pt x="706" y="35"/>
                  </a:lnTo>
                  <a:lnTo>
                    <a:pt x="761" y="61"/>
                  </a:lnTo>
                  <a:lnTo>
                    <a:pt x="813" y="92"/>
                  </a:lnTo>
                  <a:lnTo>
                    <a:pt x="861" y="131"/>
                  </a:lnTo>
                  <a:lnTo>
                    <a:pt x="905" y="173"/>
                  </a:lnTo>
                  <a:lnTo>
                    <a:pt x="943" y="221"/>
                  </a:lnTo>
                  <a:lnTo>
                    <a:pt x="974" y="274"/>
                  </a:lnTo>
                  <a:lnTo>
                    <a:pt x="1001" y="330"/>
                  </a:lnTo>
                  <a:lnTo>
                    <a:pt x="1020" y="389"/>
                  </a:lnTo>
                  <a:lnTo>
                    <a:pt x="1032" y="451"/>
                  </a:lnTo>
                  <a:lnTo>
                    <a:pt x="1036" y="516"/>
                  </a:lnTo>
                  <a:lnTo>
                    <a:pt x="1034" y="559"/>
                  </a:lnTo>
                  <a:lnTo>
                    <a:pt x="1032" y="565"/>
                  </a:lnTo>
                  <a:lnTo>
                    <a:pt x="1030" y="569"/>
                  </a:lnTo>
                  <a:lnTo>
                    <a:pt x="1027" y="571"/>
                  </a:lnTo>
                  <a:lnTo>
                    <a:pt x="1023" y="574"/>
                  </a:lnTo>
                  <a:lnTo>
                    <a:pt x="1018" y="574"/>
                  </a:lnTo>
                  <a:lnTo>
                    <a:pt x="463" y="574"/>
                  </a:lnTo>
                  <a:lnTo>
                    <a:pt x="458" y="574"/>
                  </a:lnTo>
                  <a:lnTo>
                    <a:pt x="453" y="571"/>
                  </a:lnTo>
                  <a:lnTo>
                    <a:pt x="451" y="569"/>
                  </a:lnTo>
                  <a:lnTo>
                    <a:pt x="448" y="565"/>
                  </a:lnTo>
                  <a:lnTo>
                    <a:pt x="440" y="541"/>
                  </a:lnTo>
                  <a:lnTo>
                    <a:pt x="437" y="516"/>
                  </a:lnTo>
                  <a:lnTo>
                    <a:pt x="440" y="490"/>
                  </a:lnTo>
                  <a:lnTo>
                    <a:pt x="448" y="467"/>
                  </a:lnTo>
                  <a:lnTo>
                    <a:pt x="451" y="463"/>
                  </a:lnTo>
                  <a:lnTo>
                    <a:pt x="453" y="460"/>
                  </a:lnTo>
                  <a:lnTo>
                    <a:pt x="458" y="457"/>
                  </a:lnTo>
                  <a:lnTo>
                    <a:pt x="463" y="457"/>
                  </a:lnTo>
                  <a:lnTo>
                    <a:pt x="914" y="457"/>
                  </a:lnTo>
                  <a:lnTo>
                    <a:pt x="901" y="401"/>
                  </a:lnTo>
                  <a:lnTo>
                    <a:pt x="881" y="348"/>
                  </a:lnTo>
                  <a:lnTo>
                    <a:pt x="853" y="300"/>
                  </a:lnTo>
                  <a:lnTo>
                    <a:pt x="820" y="254"/>
                  </a:lnTo>
                  <a:lnTo>
                    <a:pt x="780" y="216"/>
                  </a:lnTo>
                  <a:lnTo>
                    <a:pt x="736" y="182"/>
                  </a:lnTo>
                  <a:lnTo>
                    <a:pt x="686" y="154"/>
                  </a:lnTo>
                  <a:lnTo>
                    <a:pt x="634" y="135"/>
                  </a:lnTo>
                  <a:lnTo>
                    <a:pt x="577" y="123"/>
                  </a:lnTo>
                  <a:lnTo>
                    <a:pt x="518" y="117"/>
                  </a:lnTo>
                  <a:lnTo>
                    <a:pt x="459" y="123"/>
                  </a:lnTo>
                  <a:lnTo>
                    <a:pt x="402" y="135"/>
                  </a:lnTo>
                  <a:lnTo>
                    <a:pt x="349" y="154"/>
                  </a:lnTo>
                  <a:lnTo>
                    <a:pt x="300" y="182"/>
                  </a:lnTo>
                  <a:lnTo>
                    <a:pt x="255" y="216"/>
                  </a:lnTo>
                  <a:lnTo>
                    <a:pt x="216" y="254"/>
                  </a:lnTo>
                  <a:lnTo>
                    <a:pt x="182" y="300"/>
                  </a:lnTo>
                  <a:lnTo>
                    <a:pt x="156" y="348"/>
                  </a:lnTo>
                  <a:lnTo>
                    <a:pt x="135" y="401"/>
                  </a:lnTo>
                  <a:lnTo>
                    <a:pt x="123" y="457"/>
                  </a:lnTo>
                  <a:lnTo>
                    <a:pt x="119" y="516"/>
                  </a:lnTo>
                  <a:lnTo>
                    <a:pt x="123" y="574"/>
                  </a:lnTo>
                  <a:lnTo>
                    <a:pt x="135" y="630"/>
                  </a:lnTo>
                  <a:lnTo>
                    <a:pt x="156" y="684"/>
                  </a:lnTo>
                  <a:lnTo>
                    <a:pt x="182" y="733"/>
                  </a:lnTo>
                  <a:lnTo>
                    <a:pt x="216" y="777"/>
                  </a:lnTo>
                  <a:lnTo>
                    <a:pt x="255" y="816"/>
                  </a:lnTo>
                  <a:lnTo>
                    <a:pt x="300" y="850"/>
                  </a:lnTo>
                  <a:lnTo>
                    <a:pt x="349" y="877"/>
                  </a:lnTo>
                  <a:lnTo>
                    <a:pt x="402" y="897"/>
                  </a:lnTo>
                  <a:lnTo>
                    <a:pt x="459" y="910"/>
                  </a:lnTo>
                  <a:lnTo>
                    <a:pt x="518" y="915"/>
                  </a:lnTo>
                  <a:lnTo>
                    <a:pt x="577" y="910"/>
                  </a:lnTo>
                  <a:lnTo>
                    <a:pt x="634" y="897"/>
                  </a:lnTo>
                  <a:lnTo>
                    <a:pt x="686" y="877"/>
                  </a:lnTo>
                  <a:lnTo>
                    <a:pt x="736" y="850"/>
                  </a:lnTo>
                  <a:lnTo>
                    <a:pt x="780" y="816"/>
                  </a:lnTo>
                  <a:lnTo>
                    <a:pt x="820" y="777"/>
                  </a:lnTo>
                  <a:lnTo>
                    <a:pt x="799" y="777"/>
                  </a:lnTo>
                  <a:lnTo>
                    <a:pt x="777" y="777"/>
                  </a:lnTo>
                  <a:lnTo>
                    <a:pt x="747" y="777"/>
                  </a:lnTo>
                  <a:lnTo>
                    <a:pt x="713" y="777"/>
                  </a:lnTo>
                  <a:lnTo>
                    <a:pt x="674" y="777"/>
                  </a:lnTo>
                  <a:lnTo>
                    <a:pt x="633" y="777"/>
                  </a:lnTo>
                  <a:lnTo>
                    <a:pt x="401" y="777"/>
                  </a:lnTo>
                  <a:lnTo>
                    <a:pt x="396" y="776"/>
                  </a:lnTo>
                  <a:lnTo>
                    <a:pt x="391" y="776"/>
                  </a:lnTo>
                  <a:lnTo>
                    <a:pt x="387" y="773"/>
                  </a:lnTo>
                  <a:lnTo>
                    <a:pt x="349" y="750"/>
                  </a:lnTo>
                  <a:lnTo>
                    <a:pt x="314" y="721"/>
                  </a:lnTo>
                  <a:lnTo>
                    <a:pt x="285" y="688"/>
                  </a:lnTo>
                  <a:lnTo>
                    <a:pt x="260" y="650"/>
                  </a:lnTo>
                  <a:lnTo>
                    <a:pt x="243" y="608"/>
                  </a:lnTo>
                  <a:lnTo>
                    <a:pt x="232" y="563"/>
                  </a:lnTo>
                  <a:lnTo>
                    <a:pt x="227" y="516"/>
                  </a:lnTo>
                  <a:lnTo>
                    <a:pt x="232" y="468"/>
                  </a:lnTo>
                  <a:lnTo>
                    <a:pt x="243" y="423"/>
                  </a:lnTo>
                  <a:lnTo>
                    <a:pt x="260" y="382"/>
                  </a:lnTo>
                  <a:lnTo>
                    <a:pt x="285" y="344"/>
                  </a:lnTo>
                  <a:lnTo>
                    <a:pt x="314" y="311"/>
                  </a:lnTo>
                  <a:lnTo>
                    <a:pt x="349" y="282"/>
                  </a:lnTo>
                  <a:lnTo>
                    <a:pt x="387" y="258"/>
                  </a:lnTo>
                  <a:lnTo>
                    <a:pt x="394" y="256"/>
                  </a:lnTo>
                  <a:lnTo>
                    <a:pt x="401" y="254"/>
                  </a:lnTo>
                  <a:lnTo>
                    <a:pt x="415" y="254"/>
                  </a:lnTo>
                  <a:lnTo>
                    <a:pt x="437" y="254"/>
                  </a:lnTo>
                  <a:lnTo>
                    <a:pt x="463" y="254"/>
                  </a:lnTo>
                  <a:lnTo>
                    <a:pt x="492" y="254"/>
                  </a:lnTo>
                  <a:lnTo>
                    <a:pt x="522" y="254"/>
                  </a:lnTo>
                  <a:lnTo>
                    <a:pt x="553" y="254"/>
                  </a:lnTo>
                  <a:lnTo>
                    <a:pt x="580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35" y="254"/>
                  </a:lnTo>
                  <a:lnTo>
                    <a:pt x="639" y="256"/>
                  </a:lnTo>
                  <a:lnTo>
                    <a:pt x="644" y="256"/>
                  </a:lnTo>
                  <a:lnTo>
                    <a:pt x="646" y="257"/>
                  </a:lnTo>
                  <a:lnTo>
                    <a:pt x="649" y="258"/>
                  </a:lnTo>
                  <a:lnTo>
                    <a:pt x="688" y="282"/>
                  </a:lnTo>
                  <a:lnTo>
                    <a:pt x="724" y="312"/>
                  </a:lnTo>
                  <a:lnTo>
                    <a:pt x="752" y="346"/>
                  </a:lnTo>
                  <a:lnTo>
                    <a:pt x="755" y="355"/>
                  </a:lnTo>
                  <a:lnTo>
                    <a:pt x="754" y="363"/>
                  </a:lnTo>
                  <a:lnTo>
                    <a:pt x="748" y="370"/>
                  </a:lnTo>
                  <a:lnTo>
                    <a:pt x="740" y="372"/>
                  </a:lnTo>
                  <a:lnTo>
                    <a:pt x="732" y="372"/>
                  </a:lnTo>
                  <a:lnTo>
                    <a:pt x="715" y="372"/>
                  </a:lnTo>
                  <a:lnTo>
                    <a:pt x="692" y="372"/>
                  </a:lnTo>
                  <a:lnTo>
                    <a:pt x="663" y="372"/>
                  </a:lnTo>
                  <a:lnTo>
                    <a:pt x="630" y="372"/>
                  </a:lnTo>
                  <a:lnTo>
                    <a:pt x="595" y="372"/>
                  </a:lnTo>
                  <a:lnTo>
                    <a:pt x="560" y="372"/>
                  </a:lnTo>
                  <a:lnTo>
                    <a:pt x="444" y="372"/>
                  </a:lnTo>
                  <a:lnTo>
                    <a:pt x="429" y="372"/>
                  </a:lnTo>
                  <a:lnTo>
                    <a:pt x="424" y="372"/>
                  </a:lnTo>
                  <a:lnTo>
                    <a:pt x="398" y="393"/>
                  </a:lnTo>
                  <a:lnTo>
                    <a:pt x="376" y="419"/>
                  </a:lnTo>
                  <a:lnTo>
                    <a:pt x="360" y="448"/>
                  </a:lnTo>
                  <a:lnTo>
                    <a:pt x="350" y="481"/>
                  </a:lnTo>
                  <a:lnTo>
                    <a:pt x="346" y="516"/>
                  </a:lnTo>
                  <a:lnTo>
                    <a:pt x="350" y="551"/>
                  </a:lnTo>
                  <a:lnTo>
                    <a:pt x="360" y="584"/>
                  </a:lnTo>
                  <a:lnTo>
                    <a:pt x="376" y="613"/>
                  </a:lnTo>
                  <a:lnTo>
                    <a:pt x="398" y="639"/>
                  </a:lnTo>
                  <a:lnTo>
                    <a:pt x="424" y="659"/>
                  </a:lnTo>
                  <a:lnTo>
                    <a:pt x="429" y="659"/>
                  </a:lnTo>
                  <a:lnTo>
                    <a:pt x="466" y="659"/>
                  </a:lnTo>
                  <a:lnTo>
                    <a:pt x="495" y="659"/>
                  </a:lnTo>
                  <a:lnTo>
                    <a:pt x="612" y="659"/>
                  </a:lnTo>
                  <a:lnTo>
                    <a:pt x="657" y="659"/>
                  </a:lnTo>
                  <a:lnTo>
                    <a:pt x="704" y="659"/>
                  </a:lnTo>
                  <a:lnTo>
                    <a:pt x="797" y="659"/>
                  </a:lnTo>
                  <a:lnTo>
                    <a:pt x="841" y="659"/>
                  </a:lnTo>
                  <a:lnTo>
                    <a:pt x="881" y="659"/>
                  </a:lnTo>
                  <a:lnTo>
                    <a:pt x="916" y="659"/>
                  </a:lnTo>
                  <a:lnTo>
                    <a:pt x="947" y="659"/>
                  </a:lnTo>
                  <a:lnTo>
                    <a:pt x="970" y="659"/>
                  </a:lnTo>
                  <a:lnTo>
                    <a:pt x="987" y="659"/>
                  </a:lnTo>
                  <a:lnTo>
                    <a:pt x="994" y="659"/>
                  </a:lnTo>
                  <a:lnTo>
                    <a:pt x="998" y="661"/>
                  </a:lnTo>
                  <a:lnTo>
                    <a:pt x="1003" y="663"/>
                  </a:lnTo>
                  <a:lnTo>
                    <a:pt x="1006" y="666"/>
                  </a:lnTo>
                  <a:lnTo>
                    <a:pt x="1009" y="670"/>
                  </a:lnTo>
                  <a:lnTo>
                    <a:pt x="1009" y="676"/>
                  </a:lnTo>
                  <a:lnTo>
                    <a:pt x="1009" y="681"/>
                  </a:lnTo>
                  <a:lnTo>
                    <a:pt x="984" y="740"/>
                  </a:lnTo>
                  <a:lnTo>
                    <a:pt x="952" y="795"/>
                  </a:lnTo>
                  <a:lnTo>
                    <a:pt x="915" y="847"/>
                  </a:lnTo>
                  <a:lnTo>
                    <a:pt x="871" y="893"/>
                  </a:lnTo>
                  <a:lnTo>
                    <a:pt x="823" y="932"/>
                  </a:lnTo>
                  <a:lnTo>
                    <a:pt x="769" y="967"/>
                  </a:lnTo>
                  <a:lnTo>
                    <a:pt x="711" y="994"/>
                  </a:lnTo>
                  <a:lnTo>
                    <a:pt x="649" y="1015"/>
                  </a:lnTo>
                  <a:lnTo>
                    <a:pt x="586" y="1027"/>
                  </a:lnTo>
                  <a:lnTo>
                    <a:pt x="518" y="1031"/>
                  </a:lnTo>
                  <a:lnTo>
                    <a:pt x="453" y="1027"/>
                  </a:lnTo>
                  <a:lnTo>
                    <a:pt x="390" y="1016"/>
                  </a:lnTo>
                  <a:lnTo>
                    <a:pt x="331" y="997"/>
                  </a:lnTo>
                  <a:lnTo>
                    <a:pt x="274" y="971"/>
                  </a:lnTo>
                  <a:lnTo>
                    <a:pt x="222" y="939"/>
                  </a:lnTo>
                  <a:lnTo>
                    <a:pt x="174" y="901"/>
                  </a:lnTo>
                  <a:lnTo>
                    <a:pt x="131" y="858"/>
                  </a:lnTo>
                  <a:lnTo>
                    <a:pt x="92" y="810"/>
                  </a:lnTo>
                  <a:lnTo>
                    <a:pt x="61" y="758"/>
                  </a:lnTo>
                  <a:lnTo>
                    <a:pt x="34" y="702"/>
                  </a:lnTo>
                  <a:lnTo>
                    <a:pt x="15" y="643"/>
                  </a:lnTo>
                  <a:lnTo>
                    <a:pt x="4" y="580"/>
                  </a:lnTo>
                  <a:lnTo>
                    <a:pt x="0" y="516"/>
                  </a:lnTo>
                  <a:lnTo>
                    <a:pt x="4" y="451"/>
                  </a:lnTo>
                  <a:lnTo>
                    <a:pt x="15" y="389"/>
                  </a:lnTo>
                  <a:lnTo>
                    <a:pt x="34" y="330"/>
                  </a:lnTo>
                  <a:lnTo>
                    <a:pt x="61" y="274"/>
                  </a:lnTo>
                  <a:lnTo>
                    <a:pt x="92" y="221"/>
                  </a:lnTo>
                  <a:lnTo>
                    <a:pt x="131" y="173"/>
                  </a:lnTo>
                  <a:lnTo>
                    <a:pt x="174" y="131"/>
                  </a:lnTo>
                  <a:lnTo>
                    <a:pt x="222" y="92"/>
                  </a:lnTo>
                  <a:lnTo>
                    <a:pt x="274" y="61"/>
                  </a:lnTo>
                  <a:lnTo>
                    <a:pt x="331" y="35"/>
                  </a:lnTo>
                  <a:lnTo>
                    <a:pt x="390" y="15"/>
                  </a:lnTo>
                  <a:lnTo>
                    <a:pt x="453" y="4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4"/>
            <p:cNvSpPr>
              <a:spLocks noEditPoints="1"/>
            </p:cNvSpPr>
            <p:nvPr userDrawn="1"/>
          </p:nvSpPr>
          <p:spPr bwMode="auto">
            <a:xfrm>
              <a:off x="3628" y="2353"/>
              <a:ext cx="71" cy="96"/>
            </a:xfrm>
            <a:custGeom>
              <a:avLst/>
              <a:gdLst>
                <a:gd name="T0" fmla="*/ 59 w 140"/>
                <a:gd name="T1" fmla="*/ 35 h 192"/>
                <a:gd name="T2" fmla="*/ 54 w 140"/>
                <a:gd name="T3" fmla="*/ 35 h 192"/>
                <a:gd name="T4" fmla="*/ 50 w 140"/>
                <a:gd name="T5" fmla="*/ 37 h 192"/>
                <a:gd name="T6" fmla="*/ 44 w 140"/>
                <a:gd name="T7" fmla="*/ 37 h 192"/>
                <a:gd name="T8" fmla="*/ 44 w 140"/>
                <a:gd name="T9" fmla="*/ 89 h 192"/>
                <a:gd name="T10" fmla="*/ 48 w 140"/>
                <a:gd name="T11" fmla="*/ 89 h 192"/>
                <a:gd name="T12" fmla="*/ 52 w 140"/>
                <a:gd name="T13" fmla="*/ 89 h 192"/>
                <a:gd name="T14" fmla="*/ 55 w 140"/>
                <a:gd name="T15" fmla="*/ 89 h 192"/>
                <a:gd name="T16" fmla="*/ 74 w 140"/>
                <a:gd name="T17" fmla="*/ 88 h 192"/>
                <a:gd name="T18" fmla="*/ 87 w 140"/>
                <a:gd name="T19" fmla="*/ 83 h 192"/>
                <a:gd name="T20" fmla="*/ 94 w 140"/>
                <a:gd name="T21" fmla="*/ 75 h 192"/>
                <a:gd name="T22" fmla="*/ 96 w 140"/>
                <a:gd name="T23" fmla="*/ 63 h 192"/>
                <a:gd name="T24" fmla="*/ 94 w 140"/>
                <a:gd name="T25" fmla="*/ 51 h 192"/>
                <a:gd name="T26" fmla="*/ 87 w 140"/>
                <a:gd name="T27" fmla="*/ 42 h 192"/>
                <a:gd name="T28" fmla="*/ 76 w 140"/>
                <a:gd name="T29" fmla="*/ 38 h 192"/>
                <a:gd name="T30" fmla="*/ 61 w 140"/>
                <a:gd name="T31" fmla="*/ 35 h 192"/>
                <a:gd name="T32" fmla="*/ 59 w 140"/>
                <a:gd name="T33" fmla="*/ 35 h 192"/>
                <a:gd name="T34" fmla="*/ 55 w 140"/>
                <a:gd name="T35" fmla="*/ 0 h 192"/>
                <a:gd name="T36" fmla="*/ 80 w 140"/>
                <a:gd name="T37" fmla="*/ 1 h 192"/>
                <a:gd name="T38" fmla="*/ 98 w 140"/>
                <a:gd name="T39" fmla="*/ 5 h 192"/>
                <a:gd name="T40" fmla="*/ 113 w 140"/>
                <a:gd name="T41" fmla="*/ 12 h 192"/>
                <a:gd name="T42" fmla="*/ 128 w 140"/>
                <a:gd name="T43" fmla="*/ 24 h 192"/>
                <a:gd name="T44" fmla="*/ 138 w 140"/>
                <a:gd name="T45" fmla="*/ 42 h 192"/>
                <a:gd name="T46" fmla="*/ 140 w 140"/>
                <a:gd name="T47" fmla="*/ 63 h 192"/>
                <a:gd name="T48" fmla="*/ 139 w 140"/>
                <a:gd name="T49" fmla="*/ 82 h 192"/>
                <a:gd name="T50" fmla="*/ 132 w 140"/>
                <a:gd name="T51" fmla="*/ 97 h 192"/>
                <a:gd name="T52" fmla="*/ 120 w 140"/>
                <a:gd name="T53" fmla="*/ 110 h 192"/>
                <a:gd name="T54" fmla="*/ 105 w 140"/>
                <a:gd name="T55" fmla="*/ 118 h 192"/>
                <a:gd name="T56" fmla="*/ 84 w 140"/>
                <a:gd name="T57" fmla="*/ 123 h 192"/>
                <a:gd name="T58" fmla="*/ 61 w 140"/>
                <a:gd name="T59" fmla="*/ 125 h 192"/>
                <a:gd name="T60" fmla="*/ 56 w 140"/>
                <a:gd name="T61" fmla="*/ 125 h 192"/>
                <a:gd name="T62" fmla="*/ 51 w 140"/>
                <a:gd name="T63" fmla="*/ 125 h 192"/>
                <a:gd name="T64" fmla="*/ 45 w 140"/>
                <a:gd name="T65" fmla="*/ 125 h 192"/>
                <a:gd name="T66" fmla="*/ 45 w 140"/>
                <a:gd name="T67" fmla="*/ 192 h 192"/>
                <a:gd name="T68" fmla="*/ 0 w 140"/>
                <a:gd name="T69" fmla="*/ 192 h 192"/>
                <a:gd name="T70" fmla="*/ 0 w 140"/>
                <a:gd name="T71" fmla="*/ 2 h 192"/>
                <a:gd name="T72" fmla="*/ 5 w 140"/>
                <a:gd name="T73" fmla="*/ 2 h 192"/>
                <a:gd name="T74" fmla="*/ 27 w 140"/>
                <a:gd name="T75" fmla="*/ 1 h 192"/>
                <a:gd name="T76" fmla="*/ 43 w 140"/>
                <a:gd name="T77" fmla="*/ 0 h 192"/>
                <a:gd name="T78" fmla="*/ 55 w 140"/>
                <a:gd name="T7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92">
                  <a:moveTo>
                    <a:pt x="59" y="35"/>
                  </a:moveTo>
                  <a:lnTo>
                    <a:pt x="54" y="35"/>
                  </a:lnTo>
                  <a:lnTo>
                    <a:pt x="50" y="37"/>
                  </a:lnTo>
                  <a:lnTo>
                    <a:pt x="44" y="37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52" y="89"/>
                  </a:lnTo>
                  <a:lnTo>
                    <a:pt x="55" y="89"/>
                  </a:lnTo>
                  <a:lnTo>
                    <a:pt x="74" y="88"/>
                  </a:lnTo>
                  <a:lnTo>
                    <a:pt x="87" y="83"/>
                  </a:lnTo>
                  <a:lnTo>
                    <a:pt x="94" y="75"/>
                  </a:lnTo>
                  <a:lnTo>
                    <a:pt x="96" y="63"/>
                  </a:lnTo>
                  <a:lnTo>
                    <a:pt x="94" y="51"/>
                  </a:lnTo>
                  <a:lnTo>
                    <a:pt x="87" y="42"/>
                  </a:lnTo>
                  <a:lnTo>
                    <a:pt x="76" y="38"/>
                  </a:lnTo>
                  <a:lnTo>
                    <a:pt x="61" y="35"/>
                  </a:lnTo>
                  <a:lnTo>
                    <a:pt x="59" y="35"/>
                  </a:lnTo>
                  <a:close/>
                  <a:moveTo>
                    <a:pt x="55" y="0"/>
                  </a:moveTo>
                  <a:lnTo>
                    <a:pt x="80" y="1"/>
                  </a:lnTo>
                  <a:lnTo>
                    <a:pt x="98" y="5"/>
                  </a:lnTo>
                  <a:lnTo>
                    <a:pt x="113" y="12"/>
                  </a:lnTo>
                  <a:lnTo>
                    <a:pt x="128" y="24"/>
                  </a:lnTo>
                  <a:lnTo>
                    <a:pt x="138" y="42"/>
                  </a:lnTo>
                  <a:lnTo>
                    <a:pt x="140" y="63"/>
                  </a:lnTo>
                  <a:lnTo>
                    <a:pt x="139" y="82"/>
                  </a:lnTo>
                  <a:lnTo>
                    <a:pt x="132" y="97"/>
                  </a:lnTo>
                  <a:lnTo>
                    <a:pt x="120" y="110"/>
                  </a:lnTo>
                  <a:lnTo>
                    <a:pt x="105" y="118"/>
                  </a:lnTo>
                  <a:lnTo>
                    <a:pt x="84" y="123"/>
                  </a:lnTo>
                  <a:lnTo>
                    <a:pt x="61" y="125"/>
                  </a:lnTo>
                  <a:lnTo>
                    <a:pt x="56" y="125"/>
                  </a:lnTo>
                  <a:lnTo>
                    <a:pt x="51" y="125"/>
                  </a:lnTo>
                  <a:lnTo>
                    <a:pt x="45" y="125"/>
                  </a:lnTo>
                  <a:lnTo>
                    <a:pt x="45" y="192"/>
                  </a:lnTo>
                  <a:lnTo>
                    <a:pt x="0" y="19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5"/>
            <p:cNvSpPr>
              <a:spLocks noEditPoints="1"/>
            </p:cNvSpPr>
            <p:nvPr userDrawn="1"/>
          </p:nvSpPr>
          <p:spPr bwMode="auto">
            <a:xfrm>
              <a:off x="3710" y="2351"/>
              <a:ext cx="96" cy="100"/>
            </a:xfrm>
            <a:custGeom>
              <a:avLst/>
              <a:gdLst>
                <a:gd name="T0" fmla="*/ 96 w 192"/>
                <a:gd name="T1" fmla="*/ 37 h 199"/>
                <a:gd name="T2" fmla="*/ 79 w 192"/>
                <a:gd name="T3" fmla="*/ 40 h 199"/>
                <a:gd name="T4" fmla="*/ 66 w 192"/>
                <a:gd name="T5" fmla="*/ 48 h 199"/>
                <a:gd name="T6" fmla="*/ 56 w 192"/>
                <a:gd name="T7" fmla="*/ 60 h 199"/>
                <a:gd name="T8" fmla="*/ 49 w 192"/>
                <a:gd name="T9" fmla="*/ 78 h 199"/>
                <a:gd name="T10" fmla="*/ 46 w 192"/>
                <a:gd name="T11" fmla="*/ 100 h 199"/>
                <a:gd name="T12" fmla="*/ 49 w 192"/>
                <a:gd name="T13" fmla="*/ 121 h 199"/>
                <a:gd name="T14" fmla="*/ 55 w 192"/>
                <a:gd name="T15" fmla="*/ 139 h 199"/>
                <a:gd name="T16" fmla="*/ 66 w 192"/>
                <a:gd name="T17" fmla="*/ 151 h 199"/>
                <a:gd name="T18" fmla="*/ 79 w 192"/>
                <a:gd name="T19" fmla="*/ 159 h 199"/>
                <a:gd name="T20" fmla="*/ 96 w 192"/>
                <a:gd name="T21" fmla="*/ 162 h 199"/>
                <a:gd name="T22" fmla="*/ 113 w 192"/>
                <a:gd name="T23" fmla="*/ 159 h 199"/>
                <a:gd name="T24" fmla="*/ 126 w 192"/>
                <a:gd name="T25" fmla="*/ 151 h 199"/>
                <a:gd name="T26" fmla="*/ 136 w 192"/>
                <a:gd name="T27" fmla="*/ 139 h 199"/>
                <a:gd name="T28" fmla="*/ 143 w 192"/>
                <a:gd name="T29" fmla="*/ 121 h 199"/>
                <a:gd name="T30" fmla="*/ 144 w 192"/>
                <a:gd name="T31" fmla="*/ 100 h 199"/>
                <a:gd name="T32" fmla="*/ 143 w 192"/>
                <a:gd name="T33" fmla="*/ 78 h 199"/>
                <a:gd name="T34" fmla="*/ 136 w 192"/>
                <a:gd name="T35" fmla="*/ 60 h 199"/>
                <a:gd name="T36" fmla="*/ 126 w 192"/>
                <a:gd name="T37" fmla="*/ 48 h 199"/>
                <a:gd name="T38" fmla="*/ 113 w 192"/>
                <a:gd name="T39" fmla="*/ 40 h 199"/>
                <a:gd name="T40" fmla="*/ 96 w 192"/>
                <a:gd name="T41" fmla="*/ 37 h 199"/>
                <a:gd name="T42" fmla="*/ 97 w 192"/>
                <a:gd name="T43" fmla="*/ 0 h 199"/>
                <a:gd name="T44" fmla="*/ 125 w 192"/>
                <a:gd name="T45" fmla="*/ 4 h 199"/>
                <a:gd name="T46" fmla="*/ 148 w 192"/>
                <a:gd name="T47" fmla="*/ 12 h 199"/>
                <a:gd name="T48" fmla="*/ 166 w 192"/>
                <a:gd name="T49" fmla="*/ 27 h 199"/>
                <a:gd name="T50" fmla="*/ 180 w 192"/>
                <a:gd name="T51" fmla="*/ 47 h 199"/>
                <a:gd name="T52" fmla="*/ 190 w 192"/>
                <a:gd name="T53" fmla="*/ 70 h 199"/>
                <a:gd name="T54" fmla="*/ 192 w 192"/>
                <a:gd name="T55" fmla="*/ 99 h 199"/>
                <a:gd name="T56" fmla="*/ 190 w 192"/>
                <a:gd name="T57" fmla="*/ 128 h 199"/>
                <a:gd name="T58" fmla="*/ 180 w 192"/>
                <a:gd name="T59" fmla="*/ 152 h 199"/>
                <a:gd name="T60" fmla="*/ 166 w 192"/>
                <a:gd name="T61" fmla="*/ 172 h 199"/>
                <a:gd name="T62" fmla="*/ 147 w 192"/>
                <a:gd name="T63" fmla="*/ 187 h 199"/>
                <a:gd name="T64" fmla="*/ 122 w 192"/>
                <a:gd name="T65" fmla="*/ 196 h 199"/>
                <a:gd name="T66" fmla="*/ 95 w 192"/>
                <a:gd name="T67" fmla="*/ 199 h 199"/>
                <a:gd name="T68" fmla="*/ 67 w 192"/>
                <a:gd name="T69" fmla="*/ 196 h 199"/>
                <a:gd name="T70" fmla="*/ 44 w 192"/>
                <a:gd name="T71" fmla="*/ 187 h 199"/>
                <a:gd name="T72" fmla="*/ 26 w 192"/>
                <a:gd name="T73" fmla="*/ 173 h 199"/>
                <a:gd name="T74" fmla="*/ 11 w 192"/>
                <a:gd name="T75" fmla="*/ 154 h 199"/>
                <a:gd name="T76" fmla="*/ 2 w 192"/>
                <a:gd name="T77" fmla="*/ 130 h 199"/>
                <a:gd name="T78" fmla="*/ 0 w 192"/>
                <a:gd name="T79" fmla="*/ 103 h 199"/>
                <a:gd name="T80" fmla="*/ 2 w 192"/>
                <a:gd name="T81" fmla="*/ 73 h 199"/>
                <a:gd name="T82" fmla="*/ 12 w 192"/>
                <a:gd name="T83" fmla="*/ 48 h 199"/>
                <a:gd name="T84" fmla="*/ 26 w 192"/>
                <a:gd name="T85" fmla="*/ 27 h 199"/>
                <a:gd name="T86" fmla="*/ 45 w 192"/>
                <a:gd name="T87" fmla="*/ 12 h 199"/>
                <a:gd name="T88" fmla="*/ 70 w 192"/>
                <a:gd name="T89" fmla="*/ 4 h 199"/>
                <a:gd name="T90" fmla="*/ 97 w 192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99">
                  <a:moveTo>
                    <a:pt x="96" y="37"/>
                  </a:moveTo>
                  <a:lnTo>
                    <a:pt x="79" y="40"/>
                  </a:lnTo>
                  <a:lnTo>
                    <a:pt x="66" y="48"/>
                  </a:lnTo>
                  <a:lnTo>
                    <a:pt x="56" y="60"/>
                  </a:lnTo>
                  <a:lnTo>
                    <a:pt x="49" y="78"/>
                  </a:lnTo>
                  <a:lnTo>
                    <a:pt x="46" y="100"/>
                  </a:lnTo>
                  <a:lnTo>
                    <a:pt x="49" y="121"/>
                  </a:lnTo>
                  <a:lnTo>
                    <a:pt x="55" y="139"/>
                  </a:lnTo>
                  <a:lnTo>
                    <a:pt x="66" y="151"/>
                  </a:lnTo>
                  <a:lnTo>
                    <a:pt x="79" y="159"/>
                  </a:lnTo>
                  <a:lnTo>
                    <a:pt x="96" y="162"/>
                  </a:lnTo>
                  <a:lnTo>
                    <a:pt x="113" y="159"/>
                  </a:lnTo>
                  <a:lnTo>
                    <a:pt x="126" y="151"/>
                  </a:lnTo>
                  <a:lnTo>
                    <a:pt x="136" y="139"/>
                  </a:lnTo>
                  <a:lnTo>
                    <a:pt x="143" y="121"/>
                  </a:lnTo>
                  <a:lnTo>
                    <a:pt x="144" y="100"/>
                  </a:lnTo>
                  <a:lnTo>
                    <a:pt x="143" y="78"/>
                  </a:lnTo>
                  <a:lnTo>
                    <a:pt x="136" y="60"/>
                  </a:lnTo>
                  <a:lnTo>
                    <a:pt x="126" y="48"/>
                  </a:lnTo>
                  <a:lnTo>
                    <a:pt x="113" y="40"/>
                  </a:lnTo>
                  <a:lnTo>
                    <a:pt x="96" y="37"/>
                  </a:lnTo>
                  <a:close/>
                  <a:moveTo>
                    <a:pt x="97" y="0"/>
                  </a:moveTo>
                  <a:lnTo>
                    <a:pt x="125" y="4"/>
                  </a:lnTo>
                  <a:lnTo>
                    <a:pt x="148" y="12"/>
                  </a:lnTo>
                  <a:lnTo>
                    <a:pt x="166" y="27"/>
                  </a:lnTo>
                  <a:lnTo>
                    <a:pt x="180" y="47"/>
                  </a:lnTo>
                  <a:lnTo>
                    <a:pt x="190" y="70"/>
                  </a:lnTo>
                  <a:lnTo>
                    <a:pt x="192" y="99"/>
                  </a:lnTo>
                  <a:lnTo>
                    <a:pt x="190" y="128"/>
                  </a:lnTo>
                  <a:lnTo>
                    <a:pt x="180" y="152"/>
                  </a:lnTo>
                  <a:lnTo>
                    <a:pt x="166" y="172"/>
                  </a:lnTo>
                  <a:lnTo>
                    <a:pt x="147" y="187"/>
                  </a:lnTo>
                  <a:lnTo>
                    <a:pt x="122" y="196"/>
                  </a:lnTo>
                  <a:lnTo>
                    <a:pt x="95" y="199"/>
                  </a:lnTo>
                  <a:lnTo>
                    <a:pt x="67" y="196"/>
                  </a:lnTo>
                  <a:lnTo>
                    <a:pt x="44" y="187"/>
                  </a:lnTo>
                  <a:lnTo>
                    <a:pt x="26" y="173"/>
                  </a:lnTo>
                  <a:lnTo>
                    <a:pt x="11" y="154"/>
                  </a:lnTo>
                  <a:lnTo>
                    <a:pt x="2" y="130"/>
                  </a:lnTo>
                  <a:lnTo>
                    <a:pt x="0" y="103"/>
                  </a:lnTo>
                  <a:lnTo>
                    <a:pt x="2" y="73"/>
                  </a:lnTo>
                  <a:lnTo>
                    <a:pt x="12" y="48"/>
                  </a:lnTo>
                  <a:lnTo>
                    <a:pt x="26" y="27"/>
                  </a:lnTo>
                  <a:lnTo>
                    <a:pt x="45" y="12"/>
                  </a:lnTo>
                  <a:lnTo>
                    <a:pt x="70" y="4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3814" y="2354"/>
              <a:ext cx="143" cy="95"/>
            </a:xfrm>
            <a:custGeom>
              <a:avLst/>
              <a:gdLst>
                <a:gd name="T0" fmla="*/ 0 w 286"/>
                <a:gd name="T1" fmla="*/ 0 h 191"/>
                <a:gd name="T2" fmla="*/ 46 w 286"/>
                <a:gd name="T3" fmla="*/ 0 h 191"/>
                <a:gd name="T4" fmla="*/ 51 w 286"/>
                <a:gd name="T5" fmla="*/ 21 h 191"/>
                <a:gd name="T6" fmla="*/ 53 w 286"/>
                <a:gd name="T7" fmla="*/ 37 h 191"/>
                <a:gd name="T8" fmla="*/ 58 w 286"/>
                <a:gd name="T9" fmla="*/ 52 h 191"/>
                <a:gd name="T10" fmla="*/ 60 w 286"/>
                <a:gd name="T11" fmla="*/ 67 h 191"/>
                <a:gd name="T12" fmla="*/ 64 w 286"/>
                <a:gd name="T13" fmla="*/ 84 h 191"/>
                <a:gd name="T14" fmla="*/ 70 w 286"/>
                <a:gd name="T15" fmla="*/ 107 h 191"/>
                <a:gd name="T16" fmla="*/ 74 w 286"/>
                <a:gd name="T17" fmla="*/ 122 h 191"/>
                <a:gd name="T18" fmla="*/ 77 w 286"/>
                <a:gd name="T19" fmla="*/ 133 h 191"/>
                <a:gd name="T20" fmla="*/ 78 w 286"/>
                <a:gd name="T21" fmla="*/ 141 h 191"/>
                <a:gd name="T22" fmla="*/ 78 w 286"/>
                <a:gd name="T23" fmla="*/ 147 h 191"/>
                <a:gd name="T24" fmla="*/ 80 w 286"/>
                <a:gd name="T25" fmla="*/ 166 h 191"/>
                <a:gd name="T26" fmla="*/ 81 w 286"/>
                <a:gd name="T27" fmla="*/ 147 h 191"/>
                <a:gd name="T28" fmla="*/ 84 w 286"/>
                <a:gd name="T29" fmla="*/ 137 h 191"/>
                <a:gd name="T30" fmla="*/ 86 w 286"/>
                <a:gd name="T31" fmla="*/ 122 h 191"/>
                <a:gd name="T32" fmla="*/ 91 w 286"/>
                <a:gd name="T33" fmla="*/ 106 h 191"/>
                <a:gd name="T34" fmla="*/ 95 w 286"/>
                <a:gd name="T35" fmla="*/ 91 h 191"/>
                <a:gd name="T36" fmla="*/ 97 w 286"/>
                <a:gd name="T37" fmla="*/ 82 h 191"/>
                <a:gd name="T38" fmla="*/ 109 w 286"/>
                <a:gd name="T39" fmla="*/ 40 h 191"/>
                <a:gd name="T40" fmla="*/ 117 w 286"/>
                <a:gd name="T41" fmla="*/ 0 h 191"/>
                <a:gd name="T42" fmla="*/ 169 w 286"/>
                <a:gd name="T43" fmla="*/ 0 h 191"/>
                <a:gd name="T44" fmla="*/ 175 w 286"/>
                <a:gd name="T45" fmla="*/ 23 h 191"/>
                <a:gd name="T46" fmla="*/ 188 w 286"/>
                <a:gd name="T47" fmla="*/ 82 h 191"/>
                <a:gd name="T48" fmla="*/ 198 w 286"/>
                <a:gd name="T49" fmla="*/ 126 h 191"/>
                <a:gd name="T50" fmla="*/ 201 w 286"/>
                <a:gd name="T51" fmla="*/ 139 h 191"/>
                <a:gd name="T52" fmla="*/ 202 w 286"/>
                <a:gd name="T53" fmla="*/ 151 h 191"/>
                <a:gd name="T54" fmla="*/ 204 w 286"/>
                <a:gd name="T55" fmla="*/ 166 h 191"/>
                <a:gd name="T56" fmla="*/ 205 w 286"/>
                <a:gd name="T57" fmla="*/ 150 h 191"/>
                <a:gd name="T58" fmla="*/ 208 w 286"/>
                <a:gd name="T59" fmla="*/ 137 h 191"/>
                <a:gd name="T60" fmla="*/ 210 w 286"/>
                <a:gd name="T61" fmla="*/ 125 h 191"/>
                <a:gd name="T62" fmla="*/ 222 w 286"/>
                <a:gd name="T63" fmla="*/ 82 h 191"/>
                <a:gd name="T64" fmla="*/ 237 w 286"/>
                <a:gd name="T65" fmla="*/ 19 h 191"/>
                <a:gd name="T66" fmla="*/ 242 w 286"/>
                <a:gd name="T67" fmla="*/ 0 h 191"/>
                <a:gd name="T68" fmla="*/ 286 w 286"/>
                <a:gd name="T69" fmla="*/ 0 h 191"/>
                <a:gd name="T70" fmla="*/ 277 w 286"/>
                <a:gd name="T71" fmla="*/ 40 h 191"/>
                <a:gd name="T72" fmla="*/ 267 w 286"/>
                <a:gd name="T73" fmla="*/ 76 h 191"/>
                <a:gd name="T74" fmla="*/ 257 w 286"/>
                <a:gd name="T75" fmla="*/ 111 h 191"/>
                <a:gd name="T76" fmla="*/ 245 w 286"/>
                <a:gd name="T77" fmla="*/ 148 h 191"/>
                <a:gd name="T78" fmla="*/ 233 w 286"/>
                <a:gd name="T79" fmla="*/ 191 h 191"/>
                <a:gd name="T80" fmla="*/ 175 w 286"/>
                <a:gd name="T81" fmla="*/ 191 h 191"/>
                <a:gd name="T82" fmla="*/ 161 w 286"/>
                <a:gd name="T83" fmla="*/ 140 h 191"/>
                <a:gd name="T84" fmla="*/ 155 w 286"/>
                <a:gd name="T85" fmla="*/ 113 h 191"/>
                <a:gd name="T86" fmla="*/ 150 w 286"/>
                <a:gd name="T87" fmla="*/ 92 h 191"/>
                <a:gd name="T88" fmla="*/ 147 w 286"/>
                <a:gd name="T89" fmla="*/ 76 h 191"/>
                <a:gd name="T90" fmla="*/ 144 w 286"/>
                <a:gd name="T91" fmla="*/ 62 h 191"/>
                <a:gd name="T92" fmla="*/ 143 w 286"/>
                <a:gd name="T93" fmla="*/ 47 h 191"/>
                <a:gd name="T94" fmla="*/ 143 w 286"/>
                <a:gd name="T95" fmla="*/ 30 h 191"/>
                <a:gd name="T96" fmla="*/ 142 w 286"/>
                <a:gd name="T97" fmla="*/ 48 h 191"/>
                <a:gd name="T98" fmla="*/ 140 w 286"/>
                <a:gd name="T99" fmla="*/ 62 h 191"/>
                <a:gd name="T100" fmla="*/ 137 w 286"/>
                <a:gd name="T101" fmla="*/ 74 h 191"/>
                <a:gd name="T102" fmla="*/ 136 w 286"/>
                <a:gd name="T103" fmla="*/ 87 h 191"/>
                <a:gd name="T104" fmla="*/ 132 w 286"/>
                <a:gd name="T105" fmla="*/ 102 h 191"/>
                <a:gd name="T106" fmla="*/ 128 w 286"/>
                <a:gd name="T107" fmla="*/ 120 h 191"/>
                <a:gd name="T108" fmla="*/ 121 w 286"/>
                <a:gd name="T109" fmla="*/ 141 h 191"/>
                <a:gd name="T110" fmla="*/ 107 w 286"/>
                <a:gd name="T111" fmla="*/ 191 h 191"/>
                <a:gd name="T112" fmla="*/ 49 w 286"/>
                <a:gd name="T113" fmla="*/ 191 h 191"/>
                <a:gd name="T114" fmla="*/ 41 w 286"/>
                <a:gd name="T115" fmla="*/ 162 h 191"/>
                <a:gd name="T116" fmla="*/ 33 w 286"/>
                <a:gd name="T117" fmla="*/ 136 h 191"/>
                <a:gd name="T118" fmla="*/ 26 w 286"/>
                <a:gd name="T119" fmla="*/ 107 h 191"/>
                <a:gd name="T120" fmla="*/ 18 w 286"/>
                <a:gd name="T121" fmla="*/ 78 h 191"/>
                <a:gd name="T122" fmla="*/ 12 w 286"/>
                <a:gd name="T123" fmla="*/ 51 h 191"/>
                <a:gd name="T124" fmla="*/ 0 w 286"/>
                <a:gd name="T1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191">
                  <a:moveTo>
                    <a:pt x="0" y="0"/>
                  </a:moveTo>
                  <a:lnTo>
                    <a:pt x="46" y="0"/>
                  </a:lnTo>
                  <a:lnTo>
                    <a:pt x="51" y="21"/>
                  </a:lnTo>
                  <a:lnTo>
                    <a:pt x="53" y="37"/>
                  </a:lnTo>
                  <a:lnTo>
                    <a:pt x="58" y="52"/>
                  </a:lnTo>
                  <a:lnTo>
                    <a:pt x="60" y="67"/>
                  </a:lnTo>
                  <a:lnTo>
                    <a:pt x="64" y="84"/>
                  </a:lnTo>
                  <a:lnTo>
                    <a:pt x="70" y="107"/>
                  </a:lnTo>
                  <a:lnTo>
                    <a:pt x="74" y="122"/>
                  </a:lnTo>
                  <a:lnTo>
                    <a:pt x="77" y="133"/>
                  </a:lnTo>
                  <a:lnTo>
                    <a:pt x="78" y="141"/>
                  </a:lnTo>
                  <a:lnTo>
                    <a:pt x="78" y="147"/>
                  </a:lnTo>
                  <a:lnTo>
                    <a:pt x="80" y="166"/>
                  </a:lnTo>
                  <a:lnTo>
                    <a:pt x="81" y="147"/>
                  </a:lnTo>
                  <a:lnTo>
                    <a:pt x="84" y="137"/>
                  </a:lnTo>
                  <a:lnTo>
                    <a:pt x="86" y="122"/>
                  </a:lnTo>
                  <a:lnTo>
                    <a:pt x="91" y="106"/>
                  </a:lnTo>
                  <a:lnTo>
                    <a:pt x="95" y="91"/>
                  </a:lnTo>
                  <a:lnTo>
                    <a:pt x="97" y="82"/>
                  </a:lnTo>
                  <a:lnTo>
                    <a:pt x="109" y="40"/>
                  </a:lnTo>
                  <a:lnTo>
                    <a:pt x="117" y="0"/>
                  </a:lnTo>
                  <a:lnTo>
                    <a:pt x="169" y="0"/>
                  </a:lnTo>
                  <a:lnTo>
                    <a:pt x="175" y="23"/>
                  </a:lnTo>
                  <a:lnTo>
                    <a:pt x="188" y="82"/>
                  </a:lnTo>
                  <a:lnTo>
                    <a:pt x="198" y="126"/>
                  </a:lnTo>
                  <a:lnTo>
                    <a:pt x="201" y="139"/>
                  </a:lnTo>
                  <a:lnTo>
                    <a:pt x="202" y="151"/>
                  </a:lnTo>
                  <a:lnTo>
                    <a:pt x="204" y="166"/>
                  </a:lnTo>
                  <a:lnTo>
                    <a:pt x="205" y="150"/>
                  </a:lnTo>
                  <a:lnTo>
                    <a:pt x="208" y="137"/>
                  </a:lnTo>
                  <a:lnTo>
                    <a:pt x="210" y="125"/>
                  </a:lnTo>
                  <a:lnTo>
                    <a:pt x="222" y="82"/>
                  </a:lnTo>
                  <a:lnTo>
                    <a:pt x="237" y="19"/>
                  </a:lnTo>
                  <a:lnTo>
                    <a:pt x="242" y="0"/>
                  </a:lnTo>
                  <a:lnTo>
                    <a:pt x="286" y="0"/>
                  </a:lnTo>
                  <a:lnTo>
                    <a:pt x="277" y="40"/>
                  </a:lnTo>
                  <a:lnTo>
                    <a:pt x="267" y="76"/>
                  </a:lnTo>
                  <a:lnTo>
                    <a:pt x="257" y="111"/>
                  </a:lnTo>
                  <a:lnTo>
                    <a:pt x="245" y="148"/>
                  </a:lnTo>
                  <a:lnTo>
                    <a:pt x="233" y="191"/>
                  </a:lnTo>
                  <a:lnTo>
                    <a:pt x="175" y="191"/>
                  </a:lnTo>
                  <a:lnTo>
                    <a:pt x="161" y="140"/>
                  </a:lnTo>
                  <a:lnTo>
                    <a:pt x="155" y="113"/>
                  </a:lnTo>
                  <a:lnTo>
                    <a:pt x="150" y="92"/>
                  </a:lnTo>
                  <a:lnTo>
                    <a:pt x="147" y="76"/>
                  </a:lnTo>
                  <a:lnTo>
                    <a:pt x="144" y="62"/>
                  </a:lnTo>
                  <a:lnTo>
                    <a:pt x="143" y="47"/>
                  </a:lnTo>
                  <a:lnTo>
                    <a:pt x="143" y="30"/>
                  </a:lnTo>
                  <a:lnTo>
                    <a:pt x="142" y="48"/>
                  </a:lnTo>
                  <a:lnTo>
                    <a:pt x="140" y="62"/>
                  </a:lnTo>
                  <a:lnTo>
                    <a:pt x="137" y="74"/>
                  </a:lnTo>
                  <a:lnTo>
                    <a:pt x="136" y="87"/>
                  </a:lnTo>
                  <a:lnTo>
                    <a:pt x="132" y="102"/>
                  </a:lnTo>
                  <a:lnTo>
                    <a:pt x="128" y="120"/>
                  </a:lnTo>
                  <a:lnTo>
                    <a:pt x="121" y="141"/>
                  </a:lnTo>
                  <a:lnTo>
                    <a:pt x="107" y="191"/>
                  </a:lnTo>
                  <a:lnTo>
                    <a:pt x="49" y="191"/>
                  </a:lnTo>
                  <a:lnTo>
                    <a:pt x="41" y="162"/>
                  </a:lnTo>
                  <a:lnTo>
                    <a:pt x="33" y="136"/>
                  </a:lnTo>
                  <a:lnTo>
                    <a:pt x="26" y="107"/>
                  </a:lnTo>
                  <a:lnTo>
                    <a:pt x="18" y="78"/>
                  </a:lnTo>
                  <a:lnTo>
                    <a:pt x="12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974" y="2354"/>
              <a:ext cx="62" cy="95"/>
            </a:xfrm>
            <a:custGeom>
              <a:avLst/>
              <a:gdLst>
                <a:gd name="T0" fmla="*/ 0 w 124"/>
                <a:gd name="T1" fmla="*/ 0 h 191"/>
                <a:gd name="T2" fmla="*/ 123 w 124"/>
                <a:gd name="T3" fmla="*/ 0 h 191"/>
                <a:gd name="T4" fmla="*/ 123 w 124"/>
                <a:gd name="T5" fmla="*/ 39 h 191"/>
                <a:gd name="T6" fmla="*/ 44 w 124"/>
                <a:gd name="T7" fmla="*/ 39 h 191"/>
                <a:gd name="T8" fmla="*/ 44 w 124"/>
                <a:gd name="T9" fmla="*/ 76 h 191"/>
                <a:gd name="T10" fmla="*/ 120 w 124"/>
                <a:gd name="T11" fmla="*/ 76 h 191"/>
                <a:gd name="T12" fmla="*/ 120 w 124"/>
                <a:gd name="T13" fmla="*/ 113 h 191"/>
                <a:gd name="T14" fmla="*/ 44 w 124"/>
                <a:gd name="T15" fmla="*/ 113 h 191"/>
                <a:gd name="T16" fmla="*/ 44 w 124"/>
                <a:gd name="T17" fmla="*/ 154 h 191"/>
                <a:gd name="T18" fmla="*/ 124 w 124"/>
                <a:gd name="T19" fmla="*/ 154 h 191"/>
                <a:gd name="T20" fmla="*/ 124 w 124"/>
                <a:gd name="T21" fmla="*/ 191 h 191"/>
                <a:gd name="T22" fmla="*/ 0 w 124"/>
                <a:gd name="T23" fmla="*/ 191 h 191"/>
                <a:gd name="T24" fmla="*/ 0 w 124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91">
                  <a:moveTo>
                    <a:pt x="0" y="0"/>
                  </a:moveTo>
                  <a:lnTo>
                    <a:pt x="123" y="0"/>
                  </a:lnTo>
                  <a:lnTo>
                    <a:pt x="123" y="39"/>
                  </a:lnTo>
                  <a:lnTo>
                    <a:pt x="44" y="39"/>
                  </a:lnTo>
                  <a:lnTo>
                    <a:pt x="44" y="76"/>
                  </a:lnTo>
                  <a:lnTo>
                    <a:pt x="120" y="76"/>
                  </a:lnTo>
                  <a:lnTo>
                    <a:pt x="120" y="113"/>
                  </a:lnTo>
                  <a:lnTo>
                    <a:pt x="44" y="113"/>
                  </a:lnTo>
                  <a:lnTo>
                    <a:pt x="44" y="154"/>
                  </a:lnTo>
                  <a:lnTo>
                    <a:pt x="124" y="154"/>
                  </a:lnTo>
                  <a:lnTo>
                    <a:pt x="1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 noEditPoints="1"/>
            </p:cNvSpPr>
            <p:nvPr userDrawn="1"/>
          </p:nvSpPr>
          <p:spPr bwMode="auto">
            <a:xfrm>
              <a:off x="4060" y="2353"/>
              <a:ext cx="84" cy="96"/>
            </a:xfrm>
            <a:custGeom>
              <a:avLst/>
              <a:gdLst>
                <a:gd name="T0" fmla="*/ 58 w 168"/>
                <a:gd name="T1" fmla="*/ 35 h 192"/>
                <a:gd name="T2" fmla="*/ 53 w 168"/>
                <a:gd name="T3" fmla="*/ 35 h 192"/>
                <a:gd name="T4" fmla="*/ 48 w 168"/>
                <a:gd name="T5" fmla="*/ 35 h 192"/>
                <a:gd name="T6" fmla="*/ 42 w 168"/>
                <a:gd name="T7" fmla="*/ 35 h 192"/>
                <a:gd name="T8" fmla="*/ 42 w 168"/>
                <a:gd name="T9" fmla="*/ 86 h 192"/>
                <a:gd name="T10" fmla="*/ 48 w 168"/>
                <a:gd name="T11" fmla="*/ 86 h 192"/>
                <a:gd name="T12" fmla="*/ 52 w 168"/>
                <a:gd name="T13" fmla="*/ 86 h 192"/>
                <a:gd name="T14" fmla="*/ 56 w 168"/>
                <a:gd name="T15" fmla="*/ 88 h 192"/>
                <a:gd name="T16" fmla="*/ 74 w 168"/>
                <a:gd name="T17" fmla="*/ 85 h 192"/>
                <a:gd name="T18" fmla="*/ 86 w 168"/>
                <a:gd name="T19" fmla="*/ 81 h 192"/>
                <a:gd name="T20" fmla="*/ 93 w 168"/>
                <a:gd name="T21" fmla="*/ 72 h 192"/>
                <a:gd name="T22" fmla="*/ 96 w 168"/>
                <a:gd name="T23" fmla="*/ 61 h 192"/>
                <a:gd name="T24" fmla="*/ 93 w 168"/>
                <a:gd name="T25" fmla="*/ 49 h 192"/>
                <a:gd name="T26" fmla="*/ 86 w 168"/>
                <a:gd name="T27" fmla="*/ 41 h 192"/>
                <a:gd name="T28" fmla="*/ 75 w 168"/>
                <a:gd name="T29" fmla="*/ 37 h 192"/>
                <a:gd name="T30" fmla="*/ 58 w 168"/>
                <a:gd name="T31" fmla="*/ 35 h 192"/>
                <a:gd name="T32" fmla="*/ 53 w 168"/>
                <a:gd name="T33" fmla="*/ 0 h 192"/>
                <a:gd name="T34" fmla="*/ 74 w 168"/>
                <a:gd name="T35" fmla="*/ 1 h 192"/>
                <a:gd name="T36" fmla="*/ 89 w 168"/>
                <a:gd name="T37" fmla="*/ 2 h 192"/>
                <a:gd name="T38" fmla="*/ 102 w 168"/>
                <a:gd name="T39" fmla="*/ 7 h 192"/>
                <a:gd name="T40" fmla="*/ 113 w 168"/>
                <a:gd name="T41" fmla="*/ 11 h 192"/>
                <a:gd name="T42" fmla="*/ 128 w 168"/>
                <a:gd name="T43" fmla="*/ 24 h 192"/>
                <a:gd name="T44" fmla="*/ 137 w 168"/>
                <a:gd name="T45" fmla="*/ 41 h 192"/>
                <a:gd name="T46" fmla="*/ 140 w 168"/>
                <a:gd name="T47" fmla="*/ 61 h 192"/>
                <a:gd name="T48" fmla="*/ 139 w 168"/>
                <a:gd name="T49" fmla="*/ 78 h 192"/>
                <a:gd name="T50" fmla="*/ 132 w 168"/>
                <a:gd name="T51" fmla="*/ 92 h 192"/>
                <a:gd name="T52" fmla="*/ 121 w 168"/>
                <a:gd name="T53" fmla="*/ 104 h 192"/>
                <a:gd name="T54" fmla="*/ 106 w 168"/>
                <a:gd name="T55" fmla="*/ 114 h 192"/>
                <a:gd name="T56" fmla="*/ 114 w 168"/>
                <a:gd name="T57" fmla="*/ 126 h 192"/>
                <a:gd name="T58" fmla="*/ 126 w 168"/>
                <a:gd name="T59" fmla="*/ 142 h 192"/>
                <a:gd name="T60" fmla="*/ 140 w 168"/>
                <a:gd name="T61" fmla="*/ 160 h 192"/>
                <a:gd name="T62" fmla="*/ 154 w 168"/>
                <a:gd name="T63" fmla="*/ 177 h 192"/>
                <a:gd name="T64" fmla="*/ 165 w 168"/>
                <a:gd name="T65" fmla="*/ 189 h 192"/>
                <a:gd name="T66" fmla="*/ 168 w 168"/>
                <a:gd name="T67" fmla="*/ 192 h 192"/>
                <a:gd name="T68" fmla="*/ 113 w 168"/>
                <a:gd name="T69" fmla="*/ 192 h 192"/>
                <a:gd name="T70" fmla="*/ 104 w 168"/>
                <a:gd name="T71" fmla="*/ 182 h 192"/>
                <a:gd name="T72" fmla="*/ 93 w 168"/>
                <a:gd name="T73" fmla="*/ 167 h 192"/>
                <a:gd name="T74" fmla="*/ 82 w 168"/>
                <a:gd name="T75" fmla="*/ 152 h 192"/>
                <a:gd name="T76" fmla="*/ 73 w 168"/>
                <a:gd name="T77" fmla="*/ 137 h 192"/>
                <a:gd name="T78" fmla="*/ 64 w 168"/>
                <a:gd name="T79" fmla="*/ 125 h 192"/>
                <a:gd name="T80" fmla="*/ 62 w 168"/>
                <a:gd name="T81" fmla="*/ 121 h 192"/>
                <a:gd name="T82" fmla="*/ 58 w 168"/>
                <a:gd name="T83" fmla="*/ 121 h 192"/>
                <a:gd name="T84" fmla="*/ 53 w 168"/>
                <a:gd name="T85" fmla="*/ 121 h 192"/>
                <a:gd name="T86" fmla="*/ 51 w 168"/>
                <a:gd name="T87" fmla="*/ 121 h 192"/>
                <a:gd name="T88" fmla="*/ 48 w 168"/>
                <a:gd name="T89" fmla="*/ 121 h 192"/>
                <a:gd name="T90" fmla="*/ 42 w 168"/>
                <a:gd name="T91" fmla="*/ 121 h 192"/>
                <a:gd name="T92" fmla="*/ 42 w 168"/>
                <a:gd name="T93" fmla="*/ 192 h 192"/>
                <a:gd name="T94" fmla="*/ 0 w 168"/>
                <a:gd name="T95" fmla="*/ 192 h 192"/>
                <a:gd name="T96" fmla="*/ 0 w 168"/>
                <a:gd name="T97" fmla="*/ 2 h 192"/>
                <a:gd name="T98" fmla="*/ 4 w 168"/>
                <a:gd name="T99" fmla="*/ 2 h 192"/>
                <a:gd name="T100" fmla="*/ 23 w 168"/>
                <a:gd name="T101" fmla="*/ 1 h 192"/>
                <a:gd name="T102" fmla="*/ 40 w 168"/>
                <a:gd name="T103" fmla="*/ 1 h 192"/>
                <a:gd name="T104" fmla="*/ 53 w 168"/>
                <a:gd name="T10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192">
                  <a:moveTo>
                    <a:pt x="58" y="35"/>
                  </a:moveTo>
                  <a:lnTo>
                    <a:pt x="53" y="35"/>
                  </a:lnTo>
                  <a:lnTo>
                    <a:pt x="48" y="35"/>
                  </a:lnTo>
                  <a:lnTo>
                    <a:pt x="42" y="35"/>
                  </a:lnTo>
                  <a:lnTo>
                    <a:pt x="42" y="86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6" y="88"/>
                  </a:lnTo>
                  <a:lnTo>
                    <a:pt x="74" y="85"/>
                  </a:lnTo>
                  <a:lnTo>
                    <a:pt x="86" y="81"/>
                  </a:lnTo>
                  <a:lnTo>
                    <a:pt x="93" y="72"/>
                  </a:lnTo>
                  <a:lnTo>
                    <a:pt x="96" y="61"/>
                  </a:lnTo>
                  <a:lnTo>
                    <a:pt x="93" y="49"/>
                  </a:lnTo>
                  <a:lnTo>
                    <a:pt x="86" y="41"/>
                  </a:lnTo>
                  <a:lnTo>
                    <a:pt x="75" y="37"/>
                  </a:lnTo>
                  <a:lnTo>
                    <a:pt x="58" y="35"/>
                  </a:lnTo>
                  <a:close/>
                  <a:moveTo>
                    <a:pt x="53" y="0"/>
                  </a:moveTo>
                  <a:lnTo>
                    <a:pt x="74" y="1"/>
                  </a:lnTo>
                  <a:lnTo>
                    <a:pt x="89" y="2"/>
                  </a:lnTo>
                  <a:lnTo>
                    <a:pt x="102" y="7"/>
                  </a:lnTo>
                  <a:lnTo>
                    <a:pt x="113" y="11"/>
                  </a:lnTo>
                  <a:lnTo>
                    <a:pt x="128" y="24"/>
                  </a:lnTo>
                  <a:lnTo>
                    <a:pt x="137" y="41"/>
                  </a:lnTo>
                  <a:lnTo>
                    <a:pt x="140" y="61"/>
                  </a:lnTo>
                  <a:lnTo>
                    <a:pt x="139" y="78"/>
                  </a:lnTo>
                  <a:lnTo>
                    <a:pt x="132" y="92"/>
                  </a:lnTo>
                  <a:lnTo>
                    <a:pt x="121" y="104"/>
                  </a:lnTo>
                  <a:lnTo>
                    <a:pt x="106" y="114"/>
                  </a:lnTo>
                  <a:lnTo>
                    <a:pt x="114" y="126"/>
                  </a:lnTo>
                  <a:lnTo>
                    <a:pt x="126" y="142"/>
                  </a:lnTo>
                  <a:lnTo>
                    <a:pt x="140" y="160"/>
                  </a:lnTo>
                  <a:lnTo>
                    <a:pt x="154" y="177"/>
                  </a:lnTo>
                  <a:lnTo>
                    <a:pt x="165" y="189"/>
                  </a:lnTo>
                  <a:lnTo>
                    <a:pt x="168" y="192"/>
                  </a:lnTo>
                  <a:lnTo>
                    <a:pt x="113" y="192"/>
                  </a:lnTo>
                  <a:lnTo>
                    <a:pt x="104" y="182"/>
                  </a:lnTo>
                  <a:lnTo>
                    <a:pt x="93" y="167"/>
                  </a:lnTo>
                  <a:lnTo>
                    <a:pt x="82" y="152"/>
                  </a:lnTo>
                  <a:lnTo>
                    <a:pt x="73" y="137"/>
                  </a:lnTo>
                  <a:lnTo>
                    <a:pt x="64" y="125"/>
                  </a:lnTo>
                  <a:lnTo>
                    <a:pt x="62" y="121"/>
                  </a:lnTo>
                  <a:lnTo>
                    <a:pt x="58" y="121"/>
                  </a:lnTo>
                  <a:lnTo>
                    <a:pt x="53" y="121"/>
                  </a:lnTo>
                  <a:lnTo>
                    <a:pt x="51" y="121"/>
                  </a:lnTo>
                  <a:lnTo>
                    <a:pt x="48" y="121"/>
                  </a:lnTo>
                  <a:lnTo>
                    <a:pt x="42" y="121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"/>
                  </a:lnTo>
                  <a:lnTo>
                    <a:pt x="4" y="2"/>
                  </a:lnTo>
                  <a:lnTo>
                    <a:pt x="23" y="1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4196" y="2354"/>
              <a:ext cx="83" cy="95"/>
            </a:xfrm>
            <a:custGeom>
              <a:avLst/>
              <a:gdLst>
                <a:gd name="T0" fmla="*/ 0 w 165"/>
                <a:gd name="T1" fmla="*/ 0 h 191"/>
                <a:gd name="T2" fmla="*/ 165 w 165"/>
                <a:gd name="T3" fmla="*/ 0 h 191"/>
                <a:gd name="T4" fmla="*/ 165 w 165"/>
                <a:gd name="T5" fmla="*/ 39 h 191"/>
                <a:gd name="T6" fmla="*/ 104 w 165"/>
                <a:gd name="T7" fmla="*/ 39 h 191"/>
                <a:gd name="T8" fmla="*/ 104 w 165"/>
                <a:gd name="T9" fmla="*/ 191 h 191"/>
                <a:gd name="T10" fmla="*/ 60 w 165"/>
                <a:gd name="T11" fmla="*/ 191 h 191"/>
                <a:gd name="T12" fmla="*/ 60 w 165"/>
                <a:gd name="T13" fmla="*/ 39 h 191"/>
                <a:gd name="T14" fmla="*/ 0 w 165"/>
                <a:gd name="T15" fmla="*/ 39 h 191"/>
                <a:gd name="T16" fmla="*/ 0 w 165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91">
                  <a:moveTo>
                    <a:pt x="0" y="0"/>
                  </a:moveTo>
                  <a:lnTo>
                    <a:pt x="165" y="0"/>
                  </a:lnTo>
                  <a:lnTo>
                    <a:pt x="165" y="39"/>
                  </a:lnTo>
                  <a:lnTo>
                    <a:pt x="104" y="39"/>
                  </a:lnTo>
                  <a:lnTo>
                    <a:pt x="104" y="191"/>
                  </a:lnTo>
                  <a:lnTo>
                    <a:pt x="60" y="191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30"/>
            <p:cNvSpPr>
              <a:spLocks noEditPoints="1"/>
            </p:cNvSpPr>
            <p:nvPr userDrawn="1"/>
          </p:nvSpPr>
          <p:spPr bwMode="auto">
            <a:xfrm>
              <a:off x="4283" y="2351"/>
              <a:ext cx="97" cy="100"/>
            </a:xfrm>
            <a:custGeom>
              <a:avLst/>
              <a:gdLst>
                <a:gd name="T0" fmla="*/ 97 w 193"/>
                <a:gd name="T1" fmla="*/ 37 h 199"/>
                <a:gd name="T2" fmla="*/ 80 w 193"/>
                <a:gd name="T3" fmla="*/ 40 h 199"/>
                <a:gd name="T4" fmla="*/ 66 w 193"/>
                <a:gd name="T5" fmla="*/ 48 h 199"/>
                <a:gd name="T6" fmla="*/ 57 w 193"/>
                <a:gd name="T7" fmla="*/ 60 h 199"/>
                <a:gd name="T8" fmla="*/ 50 w 193"/>
                <a:gd name="T9" fmla="*/ 78 h 199"/>
                <a:gd name="T10" fmla="*/ 47 w 193"/>
                <a:gd name="T11" fmla="*/ 100 h 199"/>
                <a:gd name="T12" fmla="*/ 50 w 193"/>
                <a:gd name="T13" fmla="*/ 121 h 199"/>
                <a:gd name="T14" fmla="*/ 55 w 193"/>
                <a:gd name="T15" fmla="*/ 139 h 199"/>
                <a:gd name="T16" fmla="*/ 66 w 193"/>
                <a:gd name="T17" fmla="*/ 151 h 199"/>
                <a:gd name="T18" fmla="*/ 80 w 193"/>
                <a:gd name="T19" fmla="*/ 159 h 199"/>
                <a:gd name="T20" fmla="*/ 97 w 193"/>
                <a:gd name="T21" fmla="*/ 162 h 199"/>
                <a:gd name="T22" fmla="*/ 113 w 193"/>
                <a:gd name="T23" fmla="*/ 159 h 199"/>
                <a:gd name="T24" fmla="*/ 127 w 193"/>
                <a:gd name="T25" fmla="*/ 151 h 199"/>
                <a:gd name="T26" fmla="*/ 137 w 193"/>
                <a:gd name="T27" fmla="*/ 139 h 199"/>
                <a:gd name="T28" fmla="*/ 144 w 193"/>
                <a:gd name="T29" fmla="*/ 121 h 199"/>
                <a:gd name="T30" fmla="*/ 145 w 193"/>
                <a:gd name="T31" fmla="*/ 100 h 199"/>
                <a:gd name="T32" fmla="*/ 144 w 193"/>
                <a:gd name="T33" fmla="*/ 78 h 199"/>
                <a:gd name="T34" fmla="*/ 137 w 193"/>
                <a:gd name="T35" fmla="*/ 60 h 199"/>
                <a:gd name="T36" fmla="*/ 127 w 193"/>
                <a:gd name="T37" fmla="*/ 48 h 199"/>
                <a:gd name="T38" fmla="*/ 113 w 193"/>
                <a:gd name="T39" fmla="*/ 40 h 199"/>
                <a:gd name="T40" fmla="*/ 97 w 193"/>
                <a:gd name="T41" fmla="*/ 37 h 199"/>
                <a:gd name="T42" fmla="*/ 98 w 193"/>
                <a:gd name="T43" fmla="*/ 0 h 199"/>
                <a:gd name="T44" fmla="*/ 126 w 193"/>
                <a:gd name="T45" fmla="*/ 4 h 199"/>
                <a:gd name="T46" fmla="*/ 149 w 193"/>
                <a:gd name="T47" fmla="*/ 12 h 199"/>
                <a:gd name="T48" fmla="*/ 167 w 193"/>
                <a:gd name="T49" fmla="*/ 27 h 199"/>
                <a:gd name="T50" fmla="*/ 181 w 193"/>
                <a:gd name="T51" fmla="*/ 47 h 199"/>
                <a:gd name="T52" fmla="*/ 190 w 193"/>
                <a:gd name="T53" fmla="*/ 70 h 199"/>
                <a:gd name="T54" fmla="*/ 193 w 193"/>
                <a:gd name="T55" fmla="*/ 99 h 199"/>
                <a:gd name="T56" fmla="*/ 190 w 193"/>
                <a:gd name="T57" fmla="*/ 128 h 199"/>
                <a:gd name="T58" fmla="*/ 181 w 193"/>
                <a:gd name="T59" fmla="*/ 152 h 199"/>
                <a:gd name="T60" fmla="*/ 167 w 193"/>
                <a:gd name="T61" fmla="*/ 172 h 199"/>
                <a:gd name="T62" fmla="*/ 148 w 193"/>
                <a:gd name="T63" fmla="*/ 187 h 199"/>
                <a:gd name="T64" fmla="*/ 123 w 193"/>
                <a:gd name="T65" fmla="*/ 196 h 199"/>
                <a:gd name="T66" fmla="*/ 95 w 193"/>
                <a:gd name="T67" fmla="*/ 199 h 199"/>
                <a:gd name="T68" fmla="*/ 68 w 193"/>
                <a:gd name="T69" fmla="*/ 196 h 199"/>
                <a:gd name="T70" fmla="*/ 44 w 193"/>
                <a:gd name="T71" fmla="*/ 187 h 199"/>
                <a:gd name="T72" fmla="*/ 26 w 193"/>
                <a:gd name="T73" fmla="*/ 173 h 199"/>
                <a:gd name="T74" fmla="*/ 11 w 193"/>
                <a:gd name="T75" fmla="*/ 154 h 199"/>
                <a:gd name="T76" fmla="*/ 3 w 193"/>
                <a:gd name="T77" fmla="*/ 130 h 199"/>
                <a:gd name="T78" fmla="*/ 0 w 193"/>
                <a:gd name="T79" fmla="*/ 103 h 199"/>
                <a:gd name="T80" fmla="*/ 3 w 193"/>
                <a:gd name="T81" fmla="*/ 73 h 199"/>
                <a:gd name="T82" fmla="*/ 13 w 193"/>
                <a:gd name="T83" fmla="*/ 48 h 199"/>
                <a:gd name="T84" fmla="*/ 26 w 193"/>
                <a:gd name="T85" fmla="*/ 27 h 199"/>
                <a:gd name="T86" fmla="*/ 46 w 193"/>
                <a:gd name="T87" fmla="*/ 12 h 199"/>
                <a:gd name="T88" fmla="*/ 70 w 193"/>
                <a:gd name="T89" fmla="*/ 4 h 199"/>
                <a:gd name="T90" fmla="*/ 98 w 193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199">
                  <a:moveTo>
                    <a:pt x="97" y="37"/>
                  </a:moveTo>
                  <a:lnTo>
                    <a:pt x="80" y="40"/>
                  </a:lnTo>
                  <a:lnTo>
                    <a:pt x="66" y="48"/>
                  </a:lnTo>
                  <a:lnTo>
                    <a:pt x="57" y="60"/>
                  </a:lnTo>
                  <a:lnTo>
                    <a:pt x="50" y="78"/>
                  </a:lnTo>
                  <a:lnTo>
                    <a:pt x="47" y="100"/>
                  </a:lnTo>
                  <a:lnTo>
                    <a:pt x="50" y="121"/>
                  </a:lnTo>
                  <a:lnTo>
                    <a:pt x="55" y="139"/>
                  </a:lnTo>
                  <a:lnTo>
                    <a:pt x="66" y="151"/>
                  </a:lnTo>
                  <a:lnTo>
                    <a:pt x="80" y="159"/>
                  </a:lnTo>
                  <a:lnTo>
                    <a:pt x="97" y="162"/>
                  </a:lnTo>
                  <a:lnTo>
                    <a:pt x="113" y="159"/>
                  </a:lnTo>
                  <a:lnTo>
                    <a:pt x="127" y="151"/>
                  </a:lnTo>
                  <a:lnTo>
                    <a:pt x="137" y="139"/>
                  </a:lnTo>
                  <a:lnTo>
                    <a:pt x="144" y="121"/>
                  </a:lnTo>
                  <a:lnTo>
                    <a:pt x="145" y="100"/>
                  </a:lnTo>
                  <a:lnTo>
                    <a:pt x="144" y="78"/>
                  </a:lnTo>
                  <a:lnTo>
                    <a:pt x="137" y="60"/>
                  </a:lnTo>
                  <a:lnTo>
                    <a:pt x="127" y="48"/>
                  </a:lnTo>
                  <a:lnTo>
                    <a:pt x="113" y="40"/>
                  </a:lnTo>
                  <a:lnTo>
                    <a:pt x="97" y="37"/>
                  </a:lnTo>
                  <a:close/>
                  <a:moveTo>
                    <a:pt x="98" y="0"/>
                  </a:moveTo>
                  <a:lnTo>
                    <a:pt x="126" y="4"/>
                  </a:lnTo>
                  <a:lnTo>
                    <a:pt x="149" y="12"/>
                  </a:lnTo>
                  <a:lnTo>
                    <a:pt x="167" y="27"/>
                  </a:lnTo>
                  <a:lnTo>
                    <a:pt x="181" y="47"/>
                  </a:lnTo>
                  <a:lnTo>
                    <a:pt x="190" y="70"/>
                  </a:lnTo>
                  <a:lnTo>
                    <a:pt x="193" y="99"/>
                  </a:lnTo>
                  <a:lnTo>
                    <a:pt x="190" y="128"/>
                  </a:lnTo>
                  <a:lnTo>
                    <a:pt x="181" y="152"/>
                  </a:lnTo>
                  <a:lnTo>
                    <a:pt x="167" y="172"/>
                  </a:lnTo>
                  <a:lnTo>
                    <a:pt x="148" y="187"/>
                  </a:lnTo>
                  <a:lnTo>
                    <a:pt x="123" y="196"/>
                  </a:lnTo>
                  <a:lnTo>
                    <a:pt x="95" y="199"/>
                  </a:lnTo>
                  <a:lnTo>
                    <a:pt x="68" y="196"/>
                  </a:lnTo>
                  <a:lnTo>
                    <a:pt x="44" y="187"/>
                  </a:lnTo>
                  <a:lnTo>
                    <a:pt x="26" y="173"/>
                  </a:lnTo>
                  <a:lnTo>
                    <a:pt x="11" y="154"/>
                  </a:lnTo>
                  <a:lnTo>
                    <a:pt x="3" y="130"/>
                  </a:lnTo>
                  <a:lnTo>
                    <a:pt x="0" y="103"/>
                  </a:lnTo>
                  <a:lnTo>
                    <a:pt x="3" y="73"/>
                  </a:lnTo>
                  <a:lnTo>
                    <a:pt x="13" y="48"/>
                  </a:lnTo>
                  <a:lnTo>
                    <a:pt x="26" y="27"/>
                  </a:lnTo>
                  <a:lnTo>
                    <a:pt x="46" y="12"/>
                  </a:lnTo>
                  <a:lnTo>
                    <a:pt x="70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440" y="2352"/>
              <a:ext cx="84" cy="98"/>
            </a:xfrm>
            <a:custGeom>
              <a:avLst/>
              <a:gdLst>
                <a:gd name="T0" fmla="*/ 111 w 167"/>
                <a:gd name="T1" fmla="*/ 0 h 197"/>
                <a:gd name="T2" fmla="*/ 130 w 167"/>
                <a:gd name="T3" fmla="*/ 2 h 197"/>
                <a:gd name="T4" fmla="*/ 148 w 167"/>
                <a:gd name="T5" fmla="*/ 4 h 197"/>
                <a:gd name="T6" fmla="*/ 167 w 167"/>
                <a:gd name="T7" fmla="*/ 11 h 197"/>
                <a:gd name="T8" fmla="*/ 167 w 167"/>
                <a:gd name="T9" fmla="*/ 54 h 197"/>
                <a:gd name="T10" fmla="*/ 149 w 167"/>
                <a:gd name="T11" fmla="*/ 44 h 197"/>
                <a:gd name="T12" fmla="*/ 133 w 167"/>
                <a:gd name="T13" fmla="*/ 40 h 197"/>
                <a:gd name="T14" fmla="*/ 115 w 167"/>
                <a:gd name="T15" fmla="*/ 39 h 197"/>
                <a:gd name="T16" fmla="*/ 93 w 167"/>
                <a:gd name="T17" fmla="*/ 42 h 197"/>
                <a:gd name="T18" fmla="*/ 73 w 167"/>
                <a:gd name="T19" fmla="*/ 48 h 197"/>
                <a:gd name="T20" fmla="*/ 60 w 167"/>
                <a:gd name="T21" fmla="*/ 61 h 197"/>
                <a:gd name="T22" fmla="*/ 51 w 167"/>
                <a:gd name="T23" fmla="*/ 79 h 197"/>
                <a:gd name="T24" fmla="*/ 49 w 167"/>
                <a:gd name="T25" fmla="*/ 99 h 197"/>
                <a:gd name="T26" fmla="*/ 51 w 167"/>
                <a:gd name="T27" fmla="*/ 120 h 197"/>
                <a:gd name="T28" fmla="*/ 60 w 167"/>
                <a:gd name="T29" fmla="*/ 135 h 197"/>
                <a:gd name="T30" fmla="*/ 73 w 167"/>
                <a:gd name="T31" fmla="*/ 147 h 197"/>
                <a:gd name="T32" fmla="*/ 91 w 167"/>
                <a:gd name="T33" fmla="*/ 155 h 197"/>
                <a:gd name="T34" fmla="*/ 113 w 167"/>
                <a:gd name="T35" fmla="*/ 158 h 197"/>
                <a:gd name="T36" fmla="*/ 131 w 167"/>
                <a:gd name="T37" fmla="*/ 157 h 197"/>
                <a:gd name="T38" fmla="*/ 149 w 167"/>
                <a:gd name="T39" fmla="*/ 151 h 197"/>
                <a:gd name="T40" fmla="*/ 167 w 167"/>
                <a:gd name="T41" fmla="*/ 143 h 197"/>
                <a:gd name="T42" fmla="*/ 167 w 167"/>
                <a:gd name="T43" fmla="*/ 186 h 197"/>
                <a:gd name="T44" fmla="*/ 148 w 167"/>
                <a:gd name="T45" fmla="*/ 193 h 197"/>
                <a:gd name="T46" fmla="*/ 127 w 167"/>
                <a:gd name="T47" fmla="*/ 195 h 197"/>
                <a:gd name="T48" fmla="*/ 107 w 167"/>
                <a:gd name="T49" fmla="*/ 197 h 197"/>
                <a:gd name="T50" fmla="*/ 76 w 167"/>
                <a:gd name="T51" fmla="*/ 194 h 197"/>
                <a:gd name="T52" fmla="*/ 50 w 167"/>
                <a:gd name="T53" fmla="*/ 186 h 197"/>
                <a:gd name="T54" fmla="*/ 29 w 167"/>
                <a:gd name="T55" fmla="*/ 171 h 197"/>
                <a:gd name="T56" fmla="*/ 13 w 167"/>
                <a:gd name="T57" fmla="*/ 153 h 197"/>
                <a:gd name="T58" fmla="*/ 3 w 167"/>
                <a:gd name="T59" fmla="*/ 128 h 197"/>
                <a:gd name="T60" fmla="*/ 0 w 167"/>
                <a:gd name="T61" fmla="*/ 101 h 197"/>
                <a:gd name="T62" fmla="*/ 5 w 167"/>
                <a:gd name="T63" fmla="*/ 72 h 197"/>
                <a:gd name="T64" fmla="*/ 14 w 167"/>
                <a:gd name="T65" fmla="*/ 47 h 197"/>
                <a:gd name="T66" fmla="*/ 31 w 167"/>
                <a:gd name="T67" fmla="*/ 28 h 197"/>
                <a:gd name="T68" fmla="*/ 53 w 167"/>
                <a:gd name="T69" fmla="*/ 13 h 197"/>
                <a:gd name="T70" fmla="*/ 79 w 167"/>
                <a:gd name="T71" fmla="*/ 3 h 197"/>
                <a:gd name="T72" fmla="*/ 111 w 16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197">
                  <a:moveTo>
                    <a:pt x="111" y="0"/>
                  </a:moveTo>
                  <a:lnTo>
                    <a:pt x="130" y="2"/>
                  </a:lnTo>
                  <a:lnTo>
                    <a:pt x="148" y="4"/>
                  </a:lnTo>
                  <a:lnTo>
                    <a:pt x="167" y="11"/>
                  </a:lnTo>
                  <a:lnTo>
                    <a:pt x="167" y="54"/>
                  </a:lnTo>
                  <a:lnTo>
                    <a:pt x="149" y="44"/>
                  </a:lnTo>
                  <a:lnTo>
                    <a:pt x="133" y="40"/>
                  </a:lnTo>
                  <a:lnTo>
                    <a:pt x="115" y="39"/>
                  </a:lnTo>
                  <a:lnTo>
                    <a:pt x="93" y="42"/>
                  </a:lnTo>
                  <a:lnTo>
                    <a:pt x="73" y="48"/>
                  </a:lnTo>
                  <a:lnTo>
                    <a:pt x="60" y="61"/>
                  </a:lnTo>
                  <a:lnTo>
                    <a:pt x="51" y="79"/>
                  </a:lnTo>
                  <a:lnTo>
                    <a:pt x="49" y="99"/>
                  </a:lnTo>
                  <a:lnTo>
                    <a:pt x="51" y="120"/>
                  </a:lnTo>
                  <a:lnTo>
                    <a:pt x="60" y="135"/>
                  </a:lnTo>
                  <a:lnTo>
                    <a:pt x="73" y="147"/>
                  </a:lnTo>
                  <a:lnTo>
                    <a:pt x="91" y="155"/>
                  </a:lnTo>
                  <a:lnTo>
                    <a:pt x="113" y="158"/>
                  </a:lnTo>
                  <a:lnTo>
                    <a:pt x="131" y="157"/>
                  </a:lnTo>
                  <a:lnTo>
                    <a:pt x="149" y="151"/>
                  </a:lnTo>
                  <a:lnTo>
                    <a:pt x="167" y="143"/>
                  </a:lnTo>
                  <a:lnTo>
                    <a:pt x="167" y="186"/>
                  </a:lnTo>
                  <a:lnTo>
                    <a:pt x="148" y="193"/>
                  </a:lnTo>
                  <a:lnTo>
                    <a:pt x="127" y="195"/>
                  </a:lnTo>
                  <a:lnTo>
                    <a:pt x="107" y="197"/>
                  </a:lnTo>
                  <a:lnTo>
                    <a:pt x="76" y="194"/>
                  </a:lnTo>
                  <a:lnTo>
                    <a:pt x="50" y="186"/>
                  </a:lnTo>
                  <a:lnTo>
                    <a:pt x="29" y="171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5" y="72"/>
                  </a:lnTo>
                  <a:lnTo>
                    <a:pt x="14" y="47"/>
                  </a:lnTo>
                  <a:lnTo>
                    <a:pt x="31" y="28"/>
                  </a:lnTo>
                  <a:lnTo>
                    <a:pt x="53" y="13"/>
                  </a:lnTo>
                  <a:lnTo>
                    <a:pt x="79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2"/>
            <p:cNvSpPr>
              <a:spLocks noEditPoints="1"/>
            </p:cNvSpPr>
            <p:nvPr userDrawn="1"/>
          </p:nvSpPr>
          <p:spPr bwMode="auto">
            <a:xfrm>
              <a:off x="4547" y="2353"/>
              <a:ext cx="83" cy="96"/>
            </a:xfrm>
            <a:custGeom>
              <a:avLst/>
              <a:gdLst>
                <a:gd name="T0" fmla="*/ 58 w 167"/>
                <a:gd name="T1" fmla="*/ 35 h 192"/>
                <a:gd name="T2" fmla="*/ 52 w 167"/>
                <a:gd name="T3" fmla="*/ 35 h 192"/>
                <a:gd name="T4" fmla="*/ 48 w 167"/>
                <a:gd name="T5" fmla="*/ 35 h 192"/>
                <a:gd name="T6" fmla="*/ 43 w 167"/>
                <a:gd name="T7" fmla="*/ 35 h 192"/>
                <a:gd name="T8" fmla="*/ 43 w 167"/>
                <a:gd name="T9" fmla="*/ 86 h 192"/>
                <a:gd name="T10" fmla="*/ 48 w 167"/>
                <a:gd name="T11" fmla="*/ 86 h 192"/>
                <a:gd name="T12" fmla="*/ 52 w 167"/>
                <a:gd name="T13" fmla="*/ 86 h 192"/>
                <a:gd name="T14" fmla="*/ 57 w 167"/>
                <a:gd name="T15" fmla="*/ 88 h 192"/>
                <a:gd name="T16" fmla="*/ 74 w 167"/>
                <a:gd name="T17" fmla="*/ 85 h 192"/>
                <a:gd name="T18" fmla="*/ 87 w 167"/>
                <a:gd name="T19" fmla="*/ 81 h 192"/>
                <a:gd name="T20" fmla="*/ 94 w 167"/>
                <a:gd name="T21" fmla="*/ 72 h 192"/>
                <a:gd name="T22" fmla="*/ 95 w 167"/>
                <a:gd name="T23" fmla="*/ 61 h 192"/>
                <a:gd name="T24" fmla="*/ 94 w 167"/>
                <a:gd name="T25" fmla="*/ 49 h 192"/>
                <a:gd name="T26" fmla="*/ 87 w 167"/>
                <a:gd name="T27" fmla="*/ 41 h 192"/>
                <a:gd name="T28" fmla="*/ 74 w 167"/>
                <a:gd name="T29" fmla="*/ 37 h 192"/>
                <a:gd name="T30" fmla="*/ 58 w 167"/>
                <a:gd name="T31" fmla="*/ 35 h 192"/>
                <a:gd name="T32" fmla="*/ 54 w 167"/>
                <a:gd name="T33" fmla="*/ 0 h 192"/>
                <a:gd name="T34" fmla="*/ 73 w 167"/>
                <a:gd name="T35" fmla="*/ 1 h 192"/>
                <a:gd name="T36" fmla="*/ 90 w 167"/>
                <a:gd name="T37" fmla="*/ 2 h 192"/>
                <a:gd name="T38" fmla="*/ 102 w 167"/>
                <a:gd name="T39" fmla="*/ 7 h 192"/>
                <a:gd name="T40" fmla="*/ 113 w 167"/>
                <a:gd name="T41" fmla="*/ 11 h 192"/>
                <a:gd name="T42" fmla="*/ 128 w 167"/>
                <a:gd name="T43" fmla="*/ 24 h 192"/>
                <a:gd name="T44" fmla="*/ 138 w 167"/>
                <a:gd name="T45" fmla="*/ 41 h 192"/>
                <a:gd name="T46" fmla="*/ 141 w 167"/>
                <a:gd name="T47" fmla="*/ 61 h 192"/>
                <a:gd name="T48" fmla="*/ 138 w 167"/>
                <a:gd name="T49" fmla="*/ 78 h 192"/>
                <a:gd name="T50" fmla="*/ 132 w 167"/>
                <a:gd name="T51" fmla="*/ 92 h 192"/>
                <a:gd name="T52" fmla="*/ 121 w 167"/>
                <a:gd name="T53" fmla="*/ 104 h 192"/>
                <a:gd name="T54" fmla="*/ 106 w 167"/>
                <a:gd name="T55" fmla="*/ 114 h 192"/>
                <a:gd name="T56" fmla="*/ 114 w 167"/>
                <a:gd name="T57" fmla="*/ 126 h 192"/>
                <a:gd name="T58" fmla="*/ 127 w 167"/>
                <a:gd name="T59" fmla="*/ 142 h 192"/>
                <a:gd name="T60" fmla="*/ 141 w 167"/>
                <a:gd name="T61" fmla="*/ 160 h 192"/>
                <a:gd name="T62" fmla="*/ 153 w 167"/>
                <a:gd name="T63" fmla="*/ 177 h 192"/>
                <a:gd name="T64" fmla="*/ 165 w 167"/>
                <a:gd name="T65" fmla="*/ 189 h 192"/>
                <a:gd name="T66" fmla="*/ 167 w 167"/>
                <a:gd name="T67" fmla="*/ 192 h 192"/>
                <a:gd name="T68" fmla="*/ 113 w 167"/>
                <a:gd name="T69" fmla="*/ 192 h 192"/>
                <a:gd name="T70" fmla="*/ 103 w 167"/>
                <a:gd name="T71" fmla="*/ 182 h 192"/>
                <a:gd name="T72" fmla="*/ 94 w 167"/>
                <a:gd name="T73" fmla="*/ 167 h 192"/>
                <a:gd name="T74" fmla="*/ 83 w 167"/>
                <a:gd name="T75" fmla="*/ 152 h 192"/>
                <a:gd name="T76" fmla="*/ 72 w 167"/>
                <a:gd name="T77" fmla="*/ 137 h 192"/>
                <a:gd name="T78" fmla="*/ 65 w 167"/>
                <a:gd name="T79" fmla="*/ 125 h 192"/>
                <a:gd name="T80" fmla="*/ 62 w 167"/>
                <a:gd name="T81" fmla="*/ 121 h 192"/>
                <a:gd name="T82" fmla="*/ 57 w 167"/>
                <a:gd name="T83" fmla="*/ 121 h 192"/>
                <a:gd name="T84" fmla="*/ 54 w 167"/>
                <a:gd name="T85" fmla="*/ 121 h 192"/>
                <a:gd name="T86" fmla="*/ 51 w 167"/>
                <a:gd name="T87" fmla="*/ 121 h 192"/>
                <a:gd name="T88" fmla="*/ 48 w 167"/>
                <a:gd name="T89" fmla="*/ 121 h 192"/>
                <a:gd name="T90" fmla="*/ 43 w 167"/>
                <a:gd name="T91" fmla="*/ 121 h 192"/>
                <a:gd name="T92" fmla="*/ 43 w 167"/>
                <a:gd name="T93" fmla="*/ 192 h 192"/>
                <a:gd name="T94" fmla="*/ 0 w 167"/>
                <a:gd name="T95" fmla="*/ 192 h 192"/>
                <a:gd name="T96" fmla="*/ 0 w 167"/>
                <a:gd name="T97" fmla="*/ 2 h 192"/>
                <a:gd name="T98" fmla="*/ 4 w 167"/>
                <a:gd name="T99" fmla="*/ 2 h 192"/>
                <a:gd name="T100" fmla="*/ 23 w 167"/>
                <a:gd name="T101" fmla="*/ 1 h 192"/>
                <a:gd name="T102" fmla="*/ 40 w 167"/>
                <a:gd name="T103" fmla="*/ 1 h 192"/>
                <a:gd name="T104" fmla="*/ 54 w 167"/>
                <a:gd name="T10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192">
                  <a:moveTo>
                    <a:pt x="58" y="35"/>
                  </a:moveTo>
                  <a:lnTo>
                    <a:pt x="52" y="35"/>
                  </a:lnTo>
                  <a:lnTo>
                    <a:pt x="48" y="35"/>
                  </a:lnTo>
                  <a:lnTo>
                    <a:pt x="43" y="35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7" y="88"/>
                  </a:lnTo>
                  <a:lnTo>
                    <a:pt x="74" y="85"/>
                  </a:lnTo>
                  <a:lnTo>
                    <a:pt x="87" y="81"/>
                  </a:lnTo>
                  <a:lnTo>
                    <a:pt x="94" y="72"/>
                  </a:lnTo>
                  <a:lnTo>
                    <a:pt x="95" y="61"/>
                  </a:lnTo>
                  <a:lnTo>
                    <a:pt x="94" y="49"/>
                  </a:lnTo>
                  <a:lnTo>
                    <a:pt x="87" y="41"/>
                  </a:lnTo>
                  <a:lnTo>
                    <a:pt x="74" y="37"/>
                  </a:lnTo>
                  <a:lnTo>
                    <a:pt x="58" y="35"/>
                  </a:lnTo>
                  <a:close/>
                  <a:moveTo>
                    <a:pt x="54" y="0"/>
                  </a:moveTo>
                  <a:lnTo>
                    <a:pt x="73" y="1"/>
                  </a:lnTo>
                  <a:lnTo>
                    <a:pt x="90" y="2"/>
                  </a:lnTo>
                  <a:lnTo>
                    <a:pt x="102" y="7"/>
                  </a:lnTo>
                  <a:lnTo>
                    <a:pt x="113" y="11"/>
                  </a:lnTo>
                  <a:lnTo>
                    <a:pt x="128" y="24"/>
                  </a:lnTo>
                  <a:lnTo>
                    <a:pt x="138" y="41"/>
                  </a:lnTo>
                  <a:lnTo>
                    <a:pt x="141" y="61"/>
                  </a:lnTo>
                  <a:lnTo>
                    <a:pt x="138" y="78"/>
                  </a:lnTo>
                  <a:lnTo>
                    <a:pt x="132" y="92"/>
                  </a:lnTo>
                  <a:lnTo>
                    <a:pt x="121" y="104"/>
                  </a:lnTo>
                  <a:lnTo>
                    <a:pt x="106" y="114"/>
                  </a:lnTo>
                  <a:lnTo>
                    <a:pt x="114" y="126"/>
                  </a:lnTo>
                  <a:lnTo>
                    <a:pt x="127" y="142"/>
                  </a:lnTo>
                  <a:lnTo>
                    <a:pt x="141" y="160"/>
                  </a:lnTo>
                  <a:lnTo>
                    <a:pt x="153" y="177"/>
                  </a:lnTo>
                  <a:lnTo>
                    <a:pt x="165" y="189"/>
                  </a:lnTo>
                  <a:lnTo>
                    <a:pt x="167" y="192"/>
                  </a:lnTo>
                  <a:lnTo>
                    <a:pt x="113" y="192"/>
                  </a:lnTo>
                  <a:lnTo>
                    <a:pt x="103" y="182"/>
                  </a:lnTo>
                  <a:lnTo>
                    <a:pt x="94" y="167"/>
                  </a:lnTo>
                  <a:lnTo>
                    <a:pt x="83" y="152"/>
                  </a:lnTo>
                  <a:lnTo>
                    <a:pt x="72" y="137"/>
                  </a:lnTo>
                  <a:lnTo>
                    <a:pt x="65" y="125"/>
                  </a:lnTo>
                  <a:lnTo>
                    <a:pt x="62" y="121"/>
                  </a:lnTo>
                  <a:lnTo>
                    <a:pt x="57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8" y="121"/>
                  </a:lnTo>
                  <a:lnTo>
                    <a:pt x="43" y="121"/>
                  </a:lnTo>
                  <a:lnTo>
                    <a:pt x="43" y="192"/>
                  </a:lnTo>
                  <a:lnTo>
                    <a:pt x="0" y="192"/>
                  </a:lnTo>
                  <a:lnTo>
                    <a:pt x="0" y="2"/>
                  </a:lnTo>
                  <a:lnTo>
                    <a:pt x="4" y="2"/>
                  </a:lnTo>
                  <a:lnTo>
                    <a:pt x="23" y="1"/>
                  </a:lnTo>
                  <a:lnTo>
                    <a:pt x="40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3"/>
            <p:cNvSpPr>
              <a:spLocks/>
            </p:cNvSpPr>
            <p:nvPr userDrawn="1"/>
          </p:nvSpPr>
          <p:spPr bwMode="auto">
            <a:xfrm>
              <a:off x="4643" y="2354"/>
              <a:ext cx="62" cy="95"/>
            </a:xfrm>
            <a:custGeom>
              <a:avLst/>
              <a:gdLst>
                <a:gd name="T0" fmla="*/ 0 w 124"/>
                <a:gd name="T1" fmla="*/ 0 h 191"/>
                <a:gd name="T2" fmla="*/ 122 w 124"/>
                <a:gd name="T3" fmla="*/ 0 h 191"/>
                <a:gd name="T4" fmla="*/ 122 w 124"/>
                <a:gd name="T5" fmla="*/ 39 h 191"/>
                <a:gd name="T6" fmla="*/ 44 w 124"/>
                <a:gd name="T7" fmla="*/ 39 h 191"/>
                <a:gd name="T8" fmla="*/ 44 w 124"/>
                <a:gd name="T9" fmla="*/ 76 h 191"/>
                <a:gd name="T10" fmla="*/ 121 w 124"/>
                <a:gd name="T11" fmla="*/ 76 h 191"/>
                <a:gd name="T12" fmla="*/ 121 w 124"/>
                <a:gd name="T13" fmla="*/ 113 h 191"/>
                <a:gd name="T14" fmla="*/ 44 w 124"/>
                <a:gd name="T15" fmla="*/ 113 h 191"/>
                <a:gd name="T16" fmla="*/ 44 w 124"/>
                <a:gd name="T17" fmla="*/ 154 h 191"/>
                <a:gd name="T18" fmla="*/ 124 w 124"/>
                <a:gd name="T19" fmla="*/ 154 h 191"/>
                <a:gd name="T20" fmla="*/ 124 w 124"/>
                <a:gd name="T21" fmla="*/ 191 h 191"/>
                <a:gd name="T22" fmla="*/ 0 w 124"/>
                <a:gd name="T23" fmla="*/ 191 h 191"/>
                <a:gd name="T24" fmla="*/ 0 w 124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91">
                  <a:moveTo>
                    <a:pt x="0" y="0"/>
                  </a:moveTo>
                  <a:lnTo>
                    <a:pt x="122" y="0"/>
                  </a:lnTo>
                  <a:lnTo>
                    <a:pt x="122" y="39"/>
                  </a:lnTo>
                  <a:lnTo>
                    <a:pt x="44" y="39"/>
                  </a:lnTo>
                  <a:lnTo>
                    <a:pt x="44" y="76"/>
                  </a:lnTo>
                  <a:lnTo>
                    <a:pt x="121" y="76"/>
                  </a:lnTo>
                  <a:lnTo>
                    <a:pt x="121" y="113"/>
                  </a:lnTo>
                  <a:lnTo>
                    <a:pt x="44" y="113"/>
                  </a:lnTo>
                  <a:lnTo>
                    <a:pt x="44" y="154"/>
                  </a:lnTo>
                  <a:lnTo>
                    <a:pt x="124" y="154"/>
                  </a:lnTo>
                  <a:lnTo>
                    <a:pt x="1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4"/>
            <p:cNvSpPr>
              <a:spLocks noEditPoints="1"/>
            </p:cNvSpPr>
            <p:nvPr userDrawn="1"/>
          </p:nvSpPr>
          <p:spPr bwMode="auto">
            <a:xfrm>
              <a:off x="4717" y="2354"/>
              <a:ext cx="98" cy="95"/>
            </a:xfrm>
            <a:custGeom>
              <a:avLst/>
              <a:gdLst>
                <a:gd name="T0" fmla="*/ 100 w 196"/>
                <a:gd name="T1" fmla="*/ 39 h 191"/>
                <a:gd name="T2" fmla="*/ 98 w 196"/>
                <a:gd name="T3" fmla="*/ 43 h 191"/>
                <a:gd name="T4" fmla="*/ 98 w 196"/>
                <a:gd name="T5" fmla="*/ 45 h 191"/>
                <a:gd name="T6" fmla="*/ 97 w 196"/>
                <a:gd name="T7" fmla="*/ 47 h 191"/>
                <a:gd name="T8" fmla="*/ 97 w 196"/>
                <a:gd name="T9" fmla="*/ 48 h 191"/>
                <a:gd name="T10" fmla="*/ 97 w 196"/>
                <a:gd name="T11" fmla="*/ 51 h 191"/>
                <a:gd name="T12" fmla="*/ 96 w 196"/>
                <a:gd name="T13" fmla="*/ 55 h 191"/>
                <a:gd name="T14" fmla="*/ 93 w 196"/>
                <a:gd name="T15" fmla="*/ 62 h 191"/>
                <a:gd name="T16" fmla="*/ 89 w 196"/>
                <a:gd name="T17" fmla="*/ 74 h 191"/>
                <a:gd name="T18" fmla="*/ 78 w 196"/>
                <a:gd name="T19" fmla="*/ 104 h 191"/>
                <a:gd name="T20" fmla="*/ 120 w 196"/>
                <a:gd name="T21" fmla="*/ 104 h 191"/>
                <a:gd name="T22" fmla="*/ 108 w 196"/>
                <a:gd name="T23" fmla="*/ 71 h 191"/>
                <a:gd name="T24" fmla="*/ 104 w 196"/>
                <a:gd name="T25" fmla="*/ 59 h 191"/>
                <a:gd name="T26" fmla="*/ 102 w 196"/>
                <a:gd name="T27" fmla="*/ 50 h 191"/>
                <a:gd name="T28" fmla="*/ 100 w 196"/>
                <a:gd name="T29" fmla="*/ 39 h 191"/>
                <a:gd name="T30" fmla="*/ 79 w 196"/>
                <a:gd name="T31" fmla="*/ 0 h 191"/>
                <a:gd name="T32" fmla="*/ 123 w 196"/>
                <a:gd name="T33" fmla="*/ 0 h 191"/>
                <a:gd name="T34" fmla="*/ 138 w 196"/>
                <a:gd name="T35" fmla="*/ 37 h 191"/>
                <a:gd name="T36" fmla="*/ 153 w 196"/>
                <a:gd name="T37" fmla="*/ 73 h 191"/>
                <a:gd name="T38" fmla="*/ 166 w 196"/>
                <a:gd name="T39" fmla="*/ 109 h 191"/>
                <a:gd name="T40" fmla="*/ 181 w 196"/>
                <a:gd name="T41" fmla="*/ 148 h 191"/>
                <a:gd name="T42" fmla="*/ 196 w 196"/>
                <a:gd name="T43" fmla="*/ 191 h 191"/>
                <a:gd name="T44" fmla="*/ 148 w 196"/>
                <a:gd name="T45" fmla="*/ 191 h 191"/>
                <a:gd name="T46" fmla="*/ 131 w 196"/>
                <a:gd name="T47" fmla="*/ 140 h 191"/>
                <a:gd name="T48" fmla="*/ 64 w 196"/>
                <a:gd name="T49" fmla="*/ 140 h 191"/>
                <a:gd name="T50" fmla="*/ 46 w 196"/>
                <a:gd name="T51" fmla="*/ 191 h 191"/>
                <a:gd name="T52" fmla="*/ 0 w 196"/>
                <a:gd name="T53" fmla="*/ 191 h 191"/>
                <a:gd name="T54" fmla="*/ 13 w 196"/>
                <a:gd name="T55" fmla="*/ 159 h 191"/>
                <a:gd name="T56" fmla="*/ 27 w 196"/>
                <a:gd name="T57" fmla="*/ 122 h 191"/>
                <a:gd name="T58" fmla="*/ 43 w 196"/>
                <a:gd name="T59" fmla="*/ 84 h 191"/>
                <a:gd name="T60" fmla="*/ 60 w 196"/>
                <a:gd name="T61" fmla="*/ 43 h 191"/>
                <a:gd name="T62" fmla="*/ 79 w 196"/>
                <a:gd name="T6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91">
                  <a:moveTo>
                    <a:pt x="100" y="39"/>
                  </a:moveTo>
                  <a:lnTo>
                    <a:pt x="98" y="43"/>
                  </a:lnTo>
                  <a:lnTo>
                    <a:pt x="98" y="45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6" y="55"/>
                  </a:lnTo>
                  <a:lnTo>
                    <a:pt x="93" y="62"/>
                  </a:lnTo>
                  <a:lnTo>
                    <a:pt x="89" y="74"/>
                  </a:lnTo>
                  <a:lnTo>
                    <a:pt x="78" y="104"/>
                  </a:lnTo>
                  <a:lnTo>
                    <a:pt x="120" y="104"/>
                  </a:lnTo>
                  <a:lnTo>
                    <a:pt x="108" y="71"/>
                  </a:lnTo>
                  <a:lnTo>
                    <a:pt x="104" y="59"/>
                  </a:lnTo>
                  <a:lnTo>
                    <a:pt x="102" y="50"/>
                  </a:lnTo>
                  <a:lnTo>
                    <a:pt x="100" y="39"/>
                  </a:lnTo>
                  <a:close/>
                  <a:moveTo>
                    <a:pt x="79" y="0"/>
                  </a:moveTo>
                  <a:lnTo>
                    <a:pt x="123" y="0"/>
                  </a:lnTo>
                  <a:lnTo>
                    <a:pt x="138" y="37"/>
                  </a:lnTo>
                  <a:lnTo>
                    <a:pt x="153" y="73"/>
                  </a:lnTo>
                  <a:lnTo>
                    <a:pt x="166" y="109"/>
                  </a:lnTo>
                  <a:lnTo>
                    <a:pt x="181" y="148"/>
                  </a:lnTo>
                  <a:lnTo>
                    <a:pt x="196" y="191"/>
                  </a:lnTo>
                  <a:lnTo>
                    <a:pt x="148" y="191"/>
                  </a:lnTo>
                  <a:lnTo>
                    <a:pt x="131" y="140"/>
                  </a:lnTo>
                  <a:lnTo>
                    <a:pt x="64" y="140"/>
                  </a:lnTo>
                  <a:lnTo>
                    <a:pt x="46" y="191"/>
                  </a:lnTo>
                  <a:lnTo>
                    <a:pt x="0" y="191"/>
                  </a:lnTo>
                  <a:lnTo>
                    <a:pt x="13" y="159"/>
                  </a:lnTo>
                  <a:lnTo>
                    <a:pt x="27" y="122"/>
                  </a:lnTo>
                  <a:lnTo>
                    <a:pt x="43" y="84"/>
                  </a:lnTo>
                  <a:lnTo>
                    <a:pt x="60" y="4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5"/>
            <p:cNvSpPr>
              <a:spLocks/>
            </p:cNvSpPr>
            <p:nvPr userDrawn="1"/>
          </p:nvSpPr>
          <p:spPr bwMode="auto">
            <a:xfrm>
              <a:off x="4809" y="2354"/>
              <a:ext cx="83" cy="95"/>
            </a:xfrm>
            <a:custGeom>
              <a:avLst/>
              <a:gdLst>
                <a:gd name="T0" fmla="*/ 0 w 166"/>
                <a:gd name="T1" fmla="*/ 0 h 191"/>
                <a:gd name="T2" fmla="*/ 166 w 166"/>
                <a:gd name="T3" fmla="*/ 0 h 191"/>
                <a:gd name="T4" fmla="*/ 166 w 166"/>
                <a:gd name="T5" fmla="*/ 39 h 191"/>
                <a:gd name="T6" fmla="*/ 106 w 166"/>
                <a:gd name="T7" fmla="*/ 39 h 191"/>
                <a:gd name="T8" fmla="*/ 106 w 166"/>
                <a:gd name="T9" fmla="*/ 191 h 191"/>
                <a:gd name="T10" fmla="*/ 60 w 166"/>
                <a:gd name="T11" fmla="*/ 191 h 191"/>
                <a:gd name="T12" fmla="*/ 60 w 166"/>
                <a:gd name="T13" fmla="*/ 39 h 191"/>
                <a:gd name="T14" fmla="*/ 0 w 166"/>
                <a:gd name="T15" fmla="*/ 39 h 191"/>
                <a:gd name="T16" fmla="*/ 0 w 166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91">
                  <a:moveTo>
                    <a:pt x="0" y="0"/>
                  </a:moveTo>
                  <a:lnTo>
                    <a:pt x="166" y="0"/>
                  </a:lnTo>
                  <a:lnTo>
                    <a:pt x="166" y="39"/>
                  </a:lnTo>
                  <a:lnTo>
                    <a:pt x="106" y="39"/>
                  </a:lnTo>
                  <a:lnTo>
                    <a:pt x="106" y="191"/>
                  </a:lnTo>
                  <a:lnTo>
                    <a:pt x="60" y="191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6"/>
            <p:cNvSpPr>
              <a:spLocks/>
            </p:cNvSpPr>
            <p:nvPr userDrawn="1"/>
          </p:nvSpPr>
          <p:spPr bwMode="auto">
            <a:xfrm>
              <a:off x="4909" y="2354"/>
              <a:ext cx="62" cy="95"/>
            </a:xfrm>
            <a:custGeom>
              <a:avLst/>
              <a:gdLst>
                <a:gd name="T0" fmla="*/ 0 w 124"/>
                <a:gd name="T1" fmla="*/ 0 h 191"/>
                <a:gd name="T2" fmla="*/ 122 w 124"/>
                <a:gd name="T3" fmla="*/ 0 h 191"/>
                <a:gd name="T4" fmla="*/ 122 w 124"/>
                <a:gd name="T5" fmla="*/ 39 h 191"/>
                <a:gd name="T6" fmla="*/ 42 w 124"/>
                <a:gd name="T7" fmla="*/ 39 h 191"/>
                <a:gd name="T8" fmla="*/ 42 w 124"/>
                <a:gd name="T9" fmla="*/ 76 h 191"/>
                <a:gd name="T10" fmla="*/ 119 w 124"/>
                <a:gd name="T11" fmla="*/ 76 h 191"/>
                <a:gd name="T12" fmla="*/ 119 w 124"/>
                <a:gd name="T13" fmla="*/ 113 h 191"/>
                <a:gd name="T14" fmla="*/ 42 w 124"/>
                <a:gd name="T15" fmla="*/ 113 h 191"/>
                <a:gd name="T16" fmla="*/ 42 w 124"/>
                <a:gd name="T17" fmla="*/ 154 h 191"/>
                <a:gd name="T18" fmla="*/ 124 w 124"/>
                <a:gd name="T19" fmla="*/ 154 h 191"/>
                <a:gd name="T20" fmla="*/ 124 w 124"/>
                <a:gd name="T21" fmla="*/ 191 h 191"/>
                <a:gd name="T22" fmla="*/ 0 w 124"/>
                <a:gd name="T23" fmla="*/ 191 h 191"/>
                <a:gd name="T24" fmla="*/ 0 w 124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91">
                  <a:moveTo>
                    <a:pt x="0" y="0"/>
                  </a:moveTo>
                  <a:lnTo>
                    <a:pt x="122" y="0"/>
                  </a:lnTo>
                  <a:lnTo>
                    <a:pt x="122" y="39"/>
                  </a:lnTo>
                  <a:lnTo>
                    <a:pt x="42" y="39"/>
                  </a:lnTo>
                  <a:lnTo>
                    <a:pt x="42" y="76"/>
                  </a:lnTo>
                  <a:lnTo>
                    <a:pt x="119" y="76"/>
                  </a:lnTo>
                  <a:lnTo>
                    <a:pt x="119" y="113"/>
                  </a:lnTo>
                  <a:lnTo>
                    <a:pt x="42" y="113"/>
                  </a:lnTo>
                  <a:lnTo>
                    <a:pt x="42" y="154"/>
                  </a:lnTo>
                  <a:lnTo>
                    <a:pt x="124" y="154"/>
                  </a:lnTo>
                  <a:lnTo>
                    <a:pt x="1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47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03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5284" y="381000"/>
            <a:ext cx="10911369" cy="1143000"/>
          </a:xfrm>
        </p:spPr>
        <p:txBody>
          <a:bodyPr lIns="45720" rIns="457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5284" y="1682718"/>
            <a:ext cx="10938884" cy="4069496"/>
          </a:xfrm>
        </p:spPr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40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ex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Datum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der </a:t>
            </a:r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1423D580-938F-4CCB-BE66-7F47FAB80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401050" y="1700213"/>
            <a:ext cx="3456000" cy="4608512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4"/>
          </p:nvPr>
        </p:nvSpPr>
        <p:spPr>
          <a:xfrm>
            <a:off x="624417" y="1700213"/>
            <a:ext cx="7200000" cy="4608512"/>
          </a:xfrm>
        </p:spPr>
        <p:txBody>
          <a:bodyPr/>
          <a:lstStyle/>
          <a:p>
            <a:r>
              <a:rPr lang="en-US" dirty="0" err="1"/>
              <a:t>Diagramm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625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976009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ihandform 17"/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9143999 w 9144000"/>
              <a:gd name="connsiteY3" fmla="*/ 6858000 h 6858000"/>
              <a:gd name="connsiteX4" fmla="*/ 9143999 w 9144000"/>
              <a:gd name="connsiteY4" fmla="*/ 6057900 h 6858000"/>
              <a:gd name="connsiteX5" fmla="*/ 7019924 w 9144000"/>
              <a:gd name="connsiteY5" fmla="*/ 6057900 h 6858000"/>
              <a:gd name="connsiteX6" fmla="*/ 7019924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3999" y="6858000"/>
                </a:lnTo>
                <a:lnTo>
                  <a:pt x="9143999" y="6057900"/>
                </a:lnTo>
                <a:lnTo>
                  <a:pt x="7019924" y="6057900"/>
                </a:lnTo>
                <a:lnTo>
                  <a:pt x="7019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33375"/>
            <a:ext cx="4884738" cy="3670925"/>
          </a:xfrm>
          <a:solidFill>
            <a:schemeClr val="accent2"/>
          </a:solidFill>
        </p:spPr>
        <p:txBody>
          <a:bodyPr lIns="180000" tIns="180000" rIns="180000" bIns="180000" anchor="t" anchorCtr="0"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Placeholder text for title slide option 2</a:t>
            </a:r>
            <a:br>
              <a:rPr lang="en-US" dirty="0"/>
            </a:br>
            <a:r>
              <a:rPr lang="en-US" dirty="0"/>
              <a:t>Catchy presentation 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4120064"/>
            <a:ext cx="4884738" cy="1721936"/>
          </a:xfrm>
          <a:solidFill>
            <a:schemeClr val="bg2"/>
          </a:solidFill>
        </p:spPr>
        <p:txBody>
          <a:bodyPr lIns="180000" tIns="108000" rIns="180000" bIns="108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287723"/>
            <a:ext cx="4884738" cy="914401"/>
          </a:xfrm>
        </p:spPr>
        <p:txBody>
          <a:bodyPr lIns="180000" tIns="0" r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Placeholder text for subline. Move box to correct position or delete.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31298" y="333376"/>
            <a:ext cx="6317790" cy="5508624"/>
          </a:xfrm>
        </p:spPr>
        <p:txBody>
          <a:bodyPr bIns="900000" anchor="ctr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noProof="0" dirty="0"/>
              <a:t>Click here to insert image </a:t>
            </a:r>
            <a:br>
              <a:rPr lang="en-US" noProof="0" dirty="0"/>
            </a:br>
            <a:r>
              <a:rPr lang="en-US" noProof="0" dirty="0"/>
              <a:t>(full-screen image or extracted)</a:t>
            </a:r>
          </a:p>
        </p:txBody>
      </p:sp>
      <p:sp>
        <p:nvSpPr>
          <p:cNvPr id="8" name="Gefaltete Ecke 7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  <a:br>
              <a:rPr lang="en-US" sz="12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Title </a:t>
            </a:r>
            <a:br>
              <a:rPr lang="en-US" sz="16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32117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>
          <p15:clr>
            <a:srgbClr val="C35EA4"/>
          </p15:clr>
        </p15:guide>
        <p15:guide id="2" pos="7401">
          <p15:clr>
            <a:srgbClr val="C35EA4"/>
          </p15:clr>
        </p15:guide>
        <p15:guide id="3" orient="horz" pos="210" userDrawn="1">
          <p15:clr>
            <a:srgbClr val="C35EA4"/>
          </p15:clr>
        </p15:guide>
        <p15:guide id="4" orient="horz" pos="3680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14156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ihandform 17"/>
          <p:cNvSpPr/>
          <p:nvPr userDrawn="1"/>
        </p:nvSpPr>
        <p:spPr bwMode="white">
          <a:xfrm>
            <a:off x="0" y="0"/>
            <a:ext cx="12192000" cy="6816542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9143999 w 9144000"/>
              <a:gd name="connsiteY3" fmla="*/ 6858000 h 6858000"/>
              <a:gd name="connsiteX4" fmla="*/ 9143999 w 9144000"/>
              <a:gd name="connsiteY4" fmla="*/ 6057900 h 6858000"/>
              <a:gd name="connsiteX5" fmla="*/ 7019924 w 9144000"/>
              <a:gd name="connsiteY5" fmla="*/ 6057900 h 6858000"/>
              <a:gd name="connsiteX6" fmla="*/ 7019924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3999" y="6858000"/>
                </a:lnTo>
                <a:lnTo>
                  <a:pt x="9143999" y="6057900"/>
                </a:lnTo>
                <a:lnTo>
                  <a:pt x="7019924" y="6057900"/>
                </a:lnTo>
                <a:lnTo>
                  <a:pt x="7019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673632" y="333375"/>
            <a:ext cx="5075456" cy="3814924"/>
          </a:xfrm>
          <a:solidFill>
            <a:schemeClr val="accent2"/>
          </a:solidFill>
        </p:spPr>
        <p:txBody>
          <a:bodyPr lIns="180000" tIns="180000" rIns="180000" bIns="180000" anchor="t" anchorCtr="0"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Placeholder text for title slide option 3</a:t>
            </a:r>
            <a:br>
              <a:rPr lang="en-US" dirty="0"/>
            </a:br>
            <a:r>
              <a:rPr lang="en-US" dirty="0"/>
              <a:t>Catchy presentation 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3632" y="4255654"/>
            <a:ext cx="5075456" cy="1586346"/>
          </a:xfrm>
          <a:solidFill>
            <a:schemeClr val="bg2"/>
          </a:solidFill>
        </p:spPr>
        <p:txBody>
          <a:bodyPr lIns="180000" tIns="108000" rIns="180000" bIns="108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673632" y="2317565"/>
            <a:ext cx="5075456" cy="914401"/>
          </a:xfrm>
        </p:spPr>
        <p:txBody>
          <a:bodyPr lIns="180000" tIns="0" r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Placeholder text for subline. Move box to correct position or delete.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333375"/>
            <a:ext cx="6086720" cy="5508625"/>
          </a:xfrm>
        </p:spPr>
        <p:txBody>
          <a:bodyPr bIns="900000" anchor="ctr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noProof="0" dirty="0"/>
              <a:t>Click here to insert image </a:t>
            </a:r>
            <a:br>
              <a:rPr lang="en-US" noProof="0" dirty="0"/>
            </a:br>
            <a:r>
              <a:rPr lang="en-US" noProof="0" dirty="0"/>
              <a:t>(full-screen image or extracted)</a:t>
            </a:r>
          </a:p>
        </p:txBody>
      </p:sp>
      <p:sp>
        <p:nvSpPr>
          <p:cNvPr id="8" name="Gefaltete Ecke 7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  <a:br>
              <a:rPr lang="en-US" sz="12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Title </a:t>
            </a:r>
            <a:br>
              <a:rPr lang="en-US" sz="16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8468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0">
          <p15:clr>
            <a:srgbClr val="C35EA4"/>
          </p15:clr>
        </p15:guide>
        <p15:guide id="2" pos="279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10" userDrawn="1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71597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ihandform 17"/>
          <p:cNvSpPr/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9143999 w 9144000"/>
              <a:gd name="connsiteY3" fmla="*/ 6858000 h 6858000"/>
              <a:gd name="connsiteX4" fmla="*/ 9143999 w 9144000"/>
              <a:gd name="connsiteY4" fmla="*/ 6057900 h 6858000"/>
              <a:gd name="connsiteX5" fmla="*/ 7019924 w 9144000"/>
              <a:gd name="connsiteY5" fmla="*/ 6057900 h 6858000"/>
              <a:gd name="connsiteX6" fmla="*/ 7019924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3999" y="6858000"/>
                </a:lnTo>
                <a:lnTo>
                  <a:pt x="9143999" y="6057900"/>
                </a:lnTo>
                <a:lnTo>
                  <a:pt x="7019924" y="6057900"/>
                </a:lnTo>
                <a:lnTo>
                  <a:pt x="7019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2913" y="333375"/>
            <a:ext cx="8195452" cy="2230924"/>
          </a:xfrm>
          <a:solidFill>
            <a:schemeClr val="accent2"/>
          </a:solidFill>
        </p:spPr>
        <p:txBody>
          <a:bodyPr lIns="180000" tIns="180000" rIns="180000" bIns="180000" anchor="t" anchorCtr="0"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Placeholder text for title slide option 4</a:t>
            </a:r>
            <a:br>
              <a:rPr lang="en-US" dirty="0"/>
            </a:br>
            <a:r>
              <a:rPr lang="en-US" dirty="0"/>
              <a:t>Catchy presentation 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85632" y="333375"/>
            <a:ext cx="2963455" cy="2230924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Placeholder text Date  |  Presenter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484313"/>
            <a:ext cx="8195452" cy="914401"/>
          </a:xfrm>
        </p:spPr>
        <p:txBody>
          <a:bodyPr lIns="180000" tIns="0" r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Placeholder text for subline. Move box to correct position or delete.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2672224"/>
            <a:ext cx="11304000" cy="3169776"/>
          </a:xfrm>
        </p:spPr>
        <p:txBody>
          <a:bodyPr bIns="900000" anchor="ctr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Click here to insert image </a:t>
            </a:r>
            <a:br>
              <a:rPr lang="en-US" dirty="0"/>
            </a:br>
            <a:r>
              <a:rPr lang="en-US" dirty="0"/>
              <a:t>(full-screen image or extracted)</a:t>
            </a:r>
          </a:p>
        </p:txBody>
      </p:sp>
      <p:sp>
        <p:nvSpPr>
          <p:cNvPr id="4" name="Gefaltete Ecke 3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  <a:br>
              <a:rPr lang="en-US" sz="12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Title </a:t>
            </a:r>
            <a:br>
              <a:rPr lang="en-US" sz="1600" noProof="0" dirty="0">
                <a:solidFill>
                  <a:prstClr val="black"/>
                </a:solidFill>
              </a:rPr>
            </a:br>
            <a:r>
              <a:rPr lang="en-US" sz="1600" noProof="0" dirty="0">
                <a:solidFill>
                  <a:prstClr val="black"/>
                </a:solidFill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1655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0">
          <p15:clr>
            <a:srgbClr val="C35EA4"/>
          </p15:clr>
        </p15:guide>
        <p15:guide id="2" orient="horz" pos="210" userDrawn="1">
          <p15:clr>
            <a:srgbClr val="C35EA4"/>
          </p15:clr>
        </p15:guide>
        <p15:guide id="3" pos="279">
          <p15:clr>
            <a:srgbClr val="C35EA4"/>
          </p15:clr>
        </p15:guide>
        <p15:guide id="4" pos="7401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6063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sym typeface="+mj-lt"/>
              </a:defRPr>
            </a:lvl1pPr>
          </a:lstStyle>
          <a:p>
            <a:r>
              <a:rPr lang="en-US" noProof="0" dirty="0"/>
              <a:t>Heading, Arial 24 pt bold, max.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Gefaltete Ecke 8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  <a:r>
              <a:rPr lang="en-US" sz="1600" noProof="0" dirty="0">
                <a:solidFill>
                  <a:prstClr val="black"/>
                </a:solidFill>
              </a:rPr>
              <a:t>Standard text slide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|  Ultra-Fast Curing Agents for One Day Flooring</a:t>
            </a:r>
            <a:endParaRPr lang="en-US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pos="279">
          <p15:clr>
            <a:srgbClr val="C35EA4"/>
          </p15:clr>
        </p15:guide>
        <p15:guide id="3" pos="7401">
          <p15:clr>
            <a:srgbClr val="C35EA4"/>
          </p15:clr>
        </p15:guide>
        <p15:guide id="4" orient="horz" pos="2319">
          <p15:clr>
            <a:srgbClr val="C35EA4"/>
          </p15:clr>
        </p15:guide>
        <p15:guide id="5" orient="horz" pos="3680">
          <p15:clr>
            <a:srgbClr val="C35EA4"/>
          </p15:clr>
        </p15:guide>
        <p15:guide id="6" orient="horz" pos="981">
          <p15:clr>
            <a:srgbClr val="C35EA4"/>
          </p15:clr>
        </p15:guide>
        <p15:guide id="7" pos="3727">
          <p15:clr>
            <a:srgbClr val="C35EA4"/>
          </p15:clr>
        </p15:guide>
        <p15:guide id="8" pos="3953">
          <p15:clr>
            <a:srgbClr val="C35EA4"/>
          </p15:clr>
        </p15:guide>
        <p15:guide id="9" orient="horz" pos="210" userDrawn="1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077137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sym typeface="+mj-lt"/>
              </a:defRPr>
            </a:lvl1pPr>
          </a:lstStyle>
          <a:p>
            <a:r>
              <a:rPr lang="en-US" noProof="0" dirty="0"/>
              <a:t>Heading, Arial 24 pt bold, max. 2 lines</a:t>
            </a:r>
          </a:p>
        </p:txBody>
      </p:sp>
      <p:sp>
        <p:nvSpPr>
          <p:cNvPr id="6" name="Gefaltete Ecke 5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</a:p>
          <a:p>
            <a:r>
              <a:rPr lang="en-US" sz="1600" noProof="0" dirty="0">
                <a:solidFill>
                  <a:prstClr val="black"/>
                </a:solidFill>
              </a:rPr>
              <a:t>Heading only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|  Ultra-Fast Curing Agents for One Day Flooring</a:t>
            </a:r>
            <a:endParaRPr lang="en-US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orient="horz" pos="3680">
          <p15:clr>
            <a:srgbClr val="C35EA4"/>
          </p15:clr>
        </p15:guide>
        <p15:guide id="3" orient="horz" pos="2319">
          <p15:clr>
            <a:srgbClr val="C35EA4"/>
          </p15:clr>
        </p15:guide>
        <p15:guide id="4" orient="horz" pos="981">
          <p15:clr>
            <a:srgbClr val="C35EA4"/>
          </p15:clr>
        </p15:guide>
        <p15:guide id="5" orient="horz" pos="210" userDrawn="1">
          <p15:clr>
            <a:srgbClr val="C35EA4"/>
          </p15:clr>
        </p15:guide>
        <p15:guide id="6" pos="279">
          <p15:clr>
            <a:srgbClr val="C35EA4"/>
          </p15:clr>
        </p15:guide>
        <p15:guide id="7" pos="7401">
          <p15:clr>
            <a:srgbClr val="C35EA4"/>
          </p15:clr>
        </p15:guide>
        <p15:guide id="8" pos="3953">
          <p15:clr>
            <a:srgbClr val="C35EA4"/>
          </p15:clr>
        </p15:guide>
        <p15:guide id="9" pos="3727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642230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 bwMode="white">
          <a:xfrm>
            <a:off x="0" y="1"/>
            <a:ext cx="12192000" cy="5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9" name="Gefaltete Ecke 8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</a:p>
          <a:p>
            <a:pPr>
              <a:lnSpc>
                <a:spcPct val="90000"/>
              </a:lnSpc>
            </a:pPr>
            <a:r>
              <a:rPr lang="en-US" sz="1600" noProof="0" dirty="0">
                <a:solidFill>
                  <a:prstClr val="black"/>
                </a:solidFill>
              </a:rPr>
              <a:t>Full-image visual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|  Ultra-Fast Curing Agents for One Day Flooring</a:t>
            </a:r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42913" y="333375"/>
            <a:ext cx="11303999" cy="550862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716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pos="3840">
          <p15:clr>
            <a:srgbClr val="C35EA4"/>
          </p15:clr>
        </p15:guide>
        <p15:guide id="2" orient="horz" pos="210" userDrawn="1">
          <p15:clr>
            <a:srgbClr val="C35EA4"/>
          </p15:clr>
        </p15:guide>
        <p15:guide id="3" pos="7401">
          <p15:clr>
            <a:srgbClr val="C35EA4"/>
          </p15:clr>
        </p15:guide>
        <p15:guide id="4" pos="279">
          <p15:clr>
            <a:srgbClr val="C35EA4"/>
          </p15:clr>
        </p15:guide>
        <p15:guide id="5" orient="horz" pos="3680">
          <p15:clr>
            <a:srgbClr val="C35EA4"/>
          </p15:clr>
        </p15:guide>
        <p15:guide id="6" orient="horz" pos="1956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-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32198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sym typeface="+mj-lt"/>
              </a:defRPr>
            </a:lvl1pPr>
          </a:lstStyle>
          <a:p>
            <a:r>
              <a:rPr lang="en-US" noProof="0" dirty="0"/>
              <a:t>Heading, Arial 24 pt bold, max.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60000" indent="-3600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  <a:defRPr sz="2000"/>
            </a:lvl1pPr>
            <a:lvl2pPr marL="720000" indent="-270000">
              <a:lnSpc>
                <a:spcPct val="100000"/>
              </a:lnSpc>
              <a:spcBef>
                <a:spcPts val="2400"/>
              </a:spcBef>
              <a:defRPr sz="2000"/>
            </a:lvl2pPr>
            <a:lvl3pPr marL="990600" indent="-270000">
              <a:lnSpc>
                <a:spcPct val="100000"/>
              </a:lnSpc>
              <a:spcBef>
                <a:spcPts val="2400"/>
              </a:spcBef>
              <a:defRPr sz="2000"/>
            </a:lvl3pPr>
            <a:lvl4pPr marL="1260000" indent="-270000">
              <a:lnSpc>
                <a:spcPct val="100000"/>
              </a:lnSpc>
              <a:spcBef>
                <a:spcPts val="2400"/>
              </a:spcBef>
              <a:defRPr sz="2000"/>
            </a:lvl4pPr>
            <a:lvl5pPr marL="1620000" indent="-270000">
              <a:lnSpc>
                <a:spcPct val="100000"/>
              </a:lnSpc>
              <a:spcBef>
                <a:spcPts val="2400"/>
              </a:spcBef>
              <a:defRPr sz="2000"/>
            </a:lvl5pPr>
          </a:lstStyle>
          <a:p>
            <a:pPr lvl="0"/>
            <a:r>
              <a:rPr lang="en-US" noProof="0" dirty="0"/>
              <a:t>Click to edit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Gefaltete Ecke 8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</a:p>
          <a:p>
            <a:r>
              <a:rPr lang="en-US" sz="1600" noProof="0" dirty="0">
                <a:solidFill>
                  <a:prstClr val="black"/>
                </a:solidFill>
              </a:rPr>
              <a:t>Agenda-Content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|  Ultra-Fast Curing Agents for One Day Flooring</a:t>
            </a:r>
            <a:endParaRPr lang="en-US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orient="horz" pos="3680">
          <p15:clr>
            <a:srgbClr val="C35EA4"/>
          </p15:clr>
        </p15:guide>
        <p15:guide id="2" orient="horz" pos="981">
          <p15:clr>
            <a:srgbClr val="C35EA4"/>
          </p15:clr>
        </p15:guide>
        <p15:guide id="3" orient="horz" pos="210" userDrawn="1">
          <p15:clr>
            <a:srgbClr val="C35EA4"/>
          </p15:clr>
        </p15:guide>
        <p15:guide id="4" pos="279">
          <p15:clr>
            <a:srgbClr val="C35EA4"/>
          </p15:clr>
        </p15:guide>
        <p15:guide id="5" pos="7401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464358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 bwMode="white">
          <a:xfrm>
            <a:off x="0" y="1"/>
            <a:ext cx="12192000" cy="5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2913" y="333375"/>
            <a:ext cx="11303999" cy="5508625"/>
          </a:xfrm>
          <a:solidFill>
            <a:schemeClr val="accent2"/>
          </a:solidFill>
        </p:spPr>
        <p:txBody>
          <a:bodyPr lIns="360000" tIns="360000" rIns="360000" bIns="360000" anchor="t"/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noProof="0" dirty="0"/>
              <a:t>Text placeholder for key message.</a:t>
            </a:r>
          </a:p>
        </p:txBody>
      </p:sp>
      <p:sp>
        <p:nvSpPr>
          <p:cNvPr id="9" name="Gefaltete Ecke 8"/>
          <p:cNvSpPr/>
          <p:nvPr userDrawn="1"/>
        </p:nvSpPr>
        <p:spPr>
          <a:xfrm>
            <a:off x="-1176808" y="2744924"/>
            <a:ext cx="1073161" cy="1073161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rtlCol="0" anchor="t" anchorCtr="0"/>
          <a:lstStyle/>
          <a:p>
            <a:r>
              <a:rPr lang="en-US" sz="1200" noProof="0" dirty="0">
                <a:solidFill>
                  <a:prstClr val="black"/>
                </a:solidFill>
              </a:rPr>
              <a:t>Layout: </a:t>
            </a:r>
          </a:p>
          <a:p>
            <a:r>
              <a:rPr lang="en-US" sz="1600" noProof="0" dirty="0">
                <a:solidFill>
                  <a:prstClr val="black"/>
                </a:solidFill>
              </a:rPr>
              <a:t>Inter-mediate slide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prstClr val="black"/>
                </a:solidFill>
              </a:rPr>
              <a:t>|  Ultra-Fast Curing Agents for One Day Flooring</a:t>
            </a:r>
            <a:endParaRPr lang="en-US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pos="279">
          <p15:clr>
            <a:srgbClr val="C35EA4"/>
          </p15:clr>
        </p15:guide>
        <p15:guide id="2" pos="7401">
          <p15:clr>
            <a:srgbClr val="C35EA4"/>
          </p15:clr>
        </p15:guide>
        <p15:guide id="3" orient="horz" pos="210" userDrawn="1">
          <p15:clr>
            <a:srgbClr val="C35EA4"/>
          </p15:clr>
        </p15:guide>
        <p15:guide id="4" orient="horz" pos="368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7074671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think-cell Slide" r:id="rId19" imgW="344" imgH="344" progId="TCLayout.ActiveDocument.1">
                  <p:embed/>
                </p:oleObj>
              </mc:Choice>
              <mc:Fallback>
                <p:oleObj name="think-cell Slide" r:id="rId19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32656"/>
            <a:ext cx="11304000" cy="68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557338"/>
            <a:ext cx="11304000" cy="4286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5400" y="6471927"/>
            <a:ext cx="274320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defRPr lang="de-DE" sz="800" smtClean="0"/>
            </a:lvl1pPr>
          </a:lstStyle>
          <a:p>
            <a:endParaRPr lang="en-US" noProof="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402" y="6331354"/>
            <a:ext cx="8549631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defRPr lang="de-DE" sz="800"/>
            </a:lvl1pPr>
          </a:lstStyle>
          <a:p>
            <a:r>
              <a:rPr lang="en-US" noProof="0">
                <a:solidFill>
                  <a:prstClr val="black"/>
                </a:solidFill>
              </a:rPr>
              <a:t>|  Ultra-Fast Curing Agents for One Day Flooring</a:t>
            </a:r>
            <a:endParaRPr lang="de-DE" noProof="0" dirty="0">
              <a:solidFill>
                <a:prstClr val="black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442913" y="1047919"/>
            <a:ext cx="11304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442913" y="6331354"/>
            <a:ext cx="309265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defRPr/>
            </a:pPr>
            <a:fld id="{14024BB3-640A-42C7-B78D-F5C774E154A6}" type="slidenum">
              <a:rPr lang="en-US" sz="800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800" noProof="0" dirty="0">
              <a:solidFill>
                <a:prstClr val="black"/>
              </a:solidFill>
            </a:endParaRPr>
          </a:p>
        </p:txBody>
      </p:sp>
      <p:sp>
        <p:nvSpPr>
          <p:cNvPr id="51" name="Rechteck 50" hidden="1"/>
          <p:cNvSpPr/>
          <p:nvPr userDrawn="1">
            <p:custDataLst>
              <p:tags r:id="rId17"/>
            </p:custDataLst>
          </p:nvPr>
        </p:nvSpPr>
        <p:spPr>
          <a:xfrm>
            <a:off x="9600758" y="5843386"/>
            <a:ext cx="2591241" cy="10146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1" name="Group 15"/>
          <p:cNvGrpSpPr>
            <a:grpSpLocks noChangeAspect="1"/>
          </p:cNvGrpSpPr>
          <p:nvPr userDrawn="1"/>
        </p:nvGrpSpPr>
        <p:grpSpPr bwMode="auto">
          <a:xfrm>
            <a:off x="10268209" y="6187308"/>
            <a:ext cx="1483458" cy="379687"/>
            <a:chOff x="2703" y="1870"/>
            <a:chExt cx="2270" cy="581"/>
          </a:xfrm>
          <a:solidFill>
            <a:schemeClr val="accent2"/>
          </a:solidFill>
        </p:grpSpPr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4731" y="1996"/>
              <a:ext cx="242" cy="263"/>
            </a:xfrm>
            <a:custGeom>
              <a:avLst/>
              <a:gdLst>
                <a:gd name="T0" fmla="*/ 102 w 484"/>
                <a:gd name="T1" fmla="*/ 0 h 526"/>
                <a:gd name="T2" fmla="*/ 112 w 484"/>
                <a:gd name="T3" fmla="*/ 4 h 526"/>
                <a:gd name="T4" fmla="*/ 117 w 484"/>
                <a:gd name="T5" fmla="*/ 11 h 526"/>
                <a:gd name="T6" fmla="*/ 119 w 484"/>
                <a:gd name="T7" fmla="*/ 183 h 526"/>
                <a:gd name="T8" fmla="*/ 205 w 484"/>
                <a:gd name="T9" fmla="*/ 178 h 526"/>
                <a:gd name="T10" fmla="*/ 266 w 484"/>
                <a:gd name="T11" fmla="*/ 154 h 526"/>
                <a:gd name="T12" fmla="*/ 311 w 484"/>
                <a:gd name="T13" fmla="*/ 108 h 526"/>
                <a:gd name="T14" fmla="*/ 339 w 484"/>
                <a:gd name="T15" fmla="*/ 49 h 526"/>
                <a:gd name="T16" fmla="*/ 345 w 484"/>
                <a:gd name="T17" fmla="*/ 10 h 526"/>
                <a:gd name="T18" fmla="*/ 351 w 484"/>
                <a:gd name="T19" fmla="*/ 1 h 526"/>
                <a:gd name="T20" fmla="*/ 445 w 484"/>
                <a:gd name="T21" fmla="*/ 0 h 526"/>
                <a:gd name="T22" fmla="*/ 455 w 484"/>
                <a:gd name="T23" fmla="*/ 3 h 526"/>
                <a:gd name="T24" fmla="*/ 460 w 484"/>
                <a:gd name="T25" fmla="*/ 11 h 526"/>
                <a:gd name="T26" fmla="*/ 458 w 484"/>
                <a:gd name="T27" fmla="*/ 60 h 526"/>
                <a:gd name="T28" fmla="*/ 429 w 484"/>
                <a:gd name="T29" fmla="*/ 143 h 526"/>
                <a:gd name="T30" fmla="*/ 379 w 484"/>
                <a:gd name="T31" fmla="*/ 213 h 526"/>
                <a:gd name="T32" fmla="*/ 373 w 484"/>
                <a:gd name="T33" fmla="*/ 263 h 526"/>
                <a:gd name="T34" fmla="*/ 424 w 484"/>
                <a:gd name="T35" fmla="*/ 327 h 526"/>
                <a:gd name="T36" fmla="*/ 466 w 484"/>
                <a:gd name="T37" fmla="*/ 413 h 526"/>
                <a:gd name="T38" fmla="*/ 484 w 484"/>
                <a:gd name="T39" fmla="*/ 509 h 526"/>
                <a:gd name="T40" fmla="*/ 481 w 484"/>
                <a:gd name="T41" fmla="*/ 519 h 526"/>
                <a:gd name="T42" fmla="*/ 473 w 484"/>
                <a:gd name="T43" fmla="*/ 524 h 526"/>
                <a:gd name="T44" fmla="*/ 462 w 484"/>
                <a:gd name="T45" fmla="*/ 526 h 526"/>
                <a:gd name="T46" fmla="*/ 375 w 484"/>
                <a:gd name="T47" fmla="*/ 524 h 526"/>
                <a:gd name="T48" fmla="*/ 367 w 484"/>
                <a:gd name="T49" fmla="*/ 519 h 526"/>
                <a:gd name="T50" fmla="*/ 364 w 484"/>
                <a:gd name="T51" fmla="*/ 511 h 526"/>
                <a:gd name="T52" fmla="*/ 349 w 484"/>
                <a:gd name="T53" fmla="*/ 438 h 526"/>
                <a:gd name="T54" fmla="*/ 313 w 484"/>
                <a:gd name="T55" fmla="*/ 375 h 526"/>
                <a:gd name="T56" fmla="*/ 298 w 484"/>
                <a:gd name="T57" fmla="*/ 357 h 526"/>
                <a:gd name="T58" fmla="*/ 241 w 484"/>
                <a:gd name="T59" fmla="*/ 316 h 526"/>
                <a:gd name="T60" fmla="*/ 171 w 484"/>
                <a:gd name="T61" fmla="*/ 301 h 526"/>
                <a:gd name="T62" fmla="*/ 119 w 484"/>
                <a:gd name="T63" fmla="*/ 509 h 526"/>
                <a:gd name="T64" fmla="*/ 116 w 484"/>
                <a:gd name="T65" fmla="*/ 519 h 526"/>
                <a:gd name="T66" fmla="*/ 107 w 484"/>
                <a:gd name="T67" fmla="*/ 524 h 526"/>
                <a:gd name="T68" fmla="*/ 17 w 484"/>
                <a:gd name="T69" fmla="*/ 526 h 526"/>
                <a:gd name="T70" fmla="*/ 7 w 484"/>
                <a:gd name="T71" fmla="*/ 523 h 526"/>
                <a:gd name="T72" fmla="*/ 1 w 484"/>
                <a:gd name="T73" fmla="*/ 515 h 526"/>
                <a:gd name="T74" fmla="*/ 0 w 484"/>
                <a:gd name="T75" fmla="*/ 16 h 526"/>
                <a:gd name="T76" fmla="*/ 3 w 484"/>
                <a:gd name="T77" fmla="*/ 7 h 526"/>
                <a:gd name="T78" fmla="*/ 11 w 484"/>
                <a:gd name="T79" fmla="*/ 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4" h="526">
                  <a:moveTo>
                    <a:pt x="17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2" y="4"/>
                  </a:lnTo>
                  <a:lnTo>
                    <a:pt x="116" y="7"/>
                  </a:lnTo>
                  <a:lnTo>
                    <a:pt x="117" y="11"/>
                  </a:lnTo>
                  <a:lnTo>
                    <a:pt x="119" y="16"/>
                  </a:lnTo>
                  <a:lnTo>
                    <a:pt x="119" y="183"/>
                  </a:lnTo>
                  <a:lnTo>
                    <a:pt x="171" y="183"/>
                  </a:lnTo>
                  <a:lnTo>
                    <a:pt x="205" y="178"/>
                  </a:lnTo>
                  <a:lnTo>
                    <a:pt x="237" y="169"/>
                  </a:lnTo>
                  <a:lnTo>
                    <a:pt x="266" y="154"/>
                  </a:lnTo>
                  <a:lnTo>
                    <a:pt x="291" y="133"/>
                  </a:lnTo>
                  <a:lnTo>
                    <a:pt x="311" y="108"/>
                  </a:lnTo>
                  <a:lnTo>
                    <a:pt x="328" y="80"/>
                  </a:lnTo>
                  <a:lnTo>
                    <a:pt x="339" y="49"/>
                  </a:lnTo>
                  <a:lnTo>
                    <a:pt x="343" y="15"/>
                  </a:lnTo>
                  <a:lnTo>
                    <a:pt x="345" y="10"/>
                  </a:lnTo>
                  <a:lnTo>
                    <a:pt x="347" y="5"/>
                  </a:lnTo>
                  <a:lnTo>
                    <a:pt x="351" y="1"/>
                  </a:lnTo>
                  <a:lnTo>
                    <a:pt x="357" y="0"/>
                  </a:lnTo>
                  <a:lnTo>
                    <a:pt x="445" y="0"/>
                  </a:lnTo>
                  <a:lnTo>
                    <a:pt x="449" y="1"/>
                  </a:lnTo>
                  <a:lnTo>
                    <a:pt x="455" y="3"/>
                  </a:lnTo>
                  <a:lnTo>
                    <a:pt x="458" y="7"/>
                  </a:lnTo>
                  <a:lnTo>
                    <a:pt x="460" y="11"/>
                  </a:lnTo>
                  <a:lnTo>
                    <a:pt x="462" y="15"/>
                  </a:lnTo>
                  <a:lnTo>
                    <a:pt x="458" y="60"/>
                  </a:lnTo>
                  <a:lnTo>
                    <a:pt x="447" y="103"/>
                  </a:lnTo>
                  <a:lnTo>
                    <a:pt x="429" y="143"/>
                  </a:lnTo>
                  <a:lnTo>
                    <a:pt x="407" y="180"/>
                  </a:lnTo>
                  <a:lnTo>
                    <a:pt x="379" y="213"/>
                  </a:lnTo>
                  <a:lnTo>
                    <a:pt x="347" y="242"/>
                  </a:lnTo>
                  <a:lnTo>
                    <a:pt x="373" y="263"/>
                  </a:lnTo>
                  <a:lnTo>
                    <a:pt x="397" y="288"/>
                  </a:lnTo>
                  <a:lnTo>
                    <a:pt x="424" y="327"/>
                  </a:lnTo>
                  <a:lnTo>
                    <a:pt x="448" y="368"/>
                  </a:lnTo>
                  <a:lnTo>
                    <a:pt x="466" y="413"/>
                  </a:lnTo>
                  <a:lnTo>
                    <a:pt x="478" y="460"/>
                  </a:lnTo>
                  <a:lnTo>
                    <a:pt x="484" y="509"/>
                  </a:lnTo>
                  <a:lnTo>
                    <a:pt x="482" y="515"/>
                  </a:lnTo>
                  <a:lnTo>
                    <a:pt x="481" y="519"/>
                  </a:lnTo>
                  <a:lnTo>
                    <a:pt x="477" y="522"/>
                  </a:lnTo>
                  <a:lnTo>
                    <a:pt x="473" y="524"/>
                  </a:lnTo>
                  <a:lnTo>
                    <a:pt x="469" y="526"/>
                  </a:lnTo>
                  <a:lnTo>
                    <a:pt x="462" y="526"/>
                  </a:lnTo>
                  <a:lnTo>
                    <a:pt x="379" y="526"/>
                  </a:lnTo>
                  <a:lnTo>
                    <a:pt x="375" y="524"/>
                  </a:lnTo>
                  <a:lnTo>
                    <a:pt x="371" y="523"/>
                  </a:lnTo>
                  <a:lnTo>
                    <a:pt x="367" y="519"/>
                  </a:lnTo>
                  <a:lnTo>
                    <a:pt x="365" y="515"/>
                  </a:lnTo>
                  <a:lnTo>
                    <a:pt x="364" y="511"/>
                  </a:lnTo>
                  <a:lnTo>
                    <a:pt x="358" y="474"/>
                  </a:lnTo>
                  <a:lnTo>
                    <a:pt x="349" y="438"/>
                  </a:lnTo>
                  <a:lnTo>
                    <a:pt x="334" y="405"/>
                  </a:lnTo>
                  <a:lnTo>
                    <a:pt x="313" y="375"/>
                  </a:lnTo>
                  <a:lnTo>
                    <a:pt x="306" y="365"/>
                  </a:lnTo>
                  <a:lnTo>
                    <a:pt x="298" y="357"/>
                  </a:lnTo>
                  <a:lnTo>
                    <a:pt x="271" y="333"/>
                  </a:lnTo>
                  <a:lnTo>
                    <a:pt x="241" y="316"/>
                  </a:lnTo>
                  <a:lnTo>
                    <a:pt x="208" y="305"/>
                  </a:lnTo>
                  <a:lnTo>
                    <a:pt x="171" y="301"/>
                  </a:lnTo>
                  <a:lnTo>
                    <a:pt x="119" y="301"/>
                  </a:lnTo>
                  <a:lnTo>
                    <a:pt x="119" y="509"/>
                  </a:lnTo>
                  <a:lnTo>
                    <a:pt x="117" y="515"/>
                  </a:lnTo>
                  <a:lnTo>
                    <a:pt x="116" y="519"/>
                  </a:lnTo>
                  <a:lnTo>
                    <a:pt x="112" y="523"/>
                  </a:lnTo>
                  <a:lnTo>
                    <a:pt x="107" y="524"/>
                  </a:lnTo>
                  <a:lnTo>
                    <a:pt x="102" y="526"/>
                  </a:lnTo>
                  <a:lnTo>
                    <a:pt x="17" y="526"/>
                  </a:lnTo>
                  <a:lnTo>
                    <a:pt x="11" y="524"/>
                  </a:lnTo>
                  <a:lnTo>
                    <a:pt x="7" y="523"/>
                  </a:lnTo>
                  <a:lnTo>
                    <a:pt x="3" y="519"/>
                  </a:lnTo>
                  <a:lnTo>
                    <a:pt x="1" y="515"/>
                  </a:lnTo>
                  <a:lnTo>
                    <a:pt x="0" y="50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" name="Freeform 18"/>
            <p:cNvSpPr>
              <a:spLocks/>
            </p:cNvSpPr>
            <p:nvPr userDrawn="1"/>
          </p:nvSpPr>
          <p:spPr bwMode="auto">
            <a:xfrm>
              <a:off x="4294" y="1985"/>
              <a:ext cx="263" cy="274"/>
            </a:xfrm>
            <a:custGeom>
              <a:avLst/>
              <a:gdLst>
                <a:gd name="T0" fmla="*/ 263 w 527"/>
                <a:gd name="T1" fmla="*/ 0 h 548"/>
                <a:gd name="T2" fmla="*/ 319 w 527"/>
                <a:gd name="T3" fmla="*/ 3 h 548"/>
                <a:gd name="T4" fmla="*/ 372 w 527"/>
                <a:gd name="T5" fmla="*/ 12 h 548"/>
                <a:gd name="T6" fmla="*/ 423 w 527"/>
                <a:gd name="T7" fmla="*/ 26 h 548"/>
                <a:gd name="T8" fmla="*/ 473 w 527"/>
                <a:gd name="T9" fmla="*/ 44 h 548"/>
                <a:gd name="T10" fmla="*/ 520 w 527"/>
                <a:gd name="T11" fmla="*/ 67 h 548"/>
                <a:gd name="T12" fmla="*/ 524 w 527"/>
                <a:gd name="T13" fmla="*/ 71 h 548"/>
                <a:gd name="T14" fmla="*/ 527 w 527"/>
                <a:gd name="T15" fmla="*/ 75 h 548"/>
                <a:gd name="T16" fmla="*/ 527 w 527"/>
                <a:gd name="T17" fmla="*/ 81 h 548"/>
                <a:gd name="T18" fmla="*/ 527 w 527"/>
                <a:gd name="T19" fmla="*/ 531 h 548"/>
                <a:gd name="T20" fmla="*/ 527 w 527"/>
                <a:gd name="T21" fmla="*/ 537 h 548"/>
                <a:gd name="T22" fmla="*/ 524 w 527"/>
                <a:gd name="T23" fmla="*/ 541 h 548"/>
                <a:gd name="T24" fmla="*/ 520 w 527"/>
                <a:gd name="T25" fmla="*/ 545 h 548"/>
                <a:gd name="T26" fmla="*/ 516 w 527"/>
                <a:gd name="T27" fmla="*/ 546 h 548"/>
                <a:gd name="T28" fmla="*/ 510 w 527"/>
                <a:gd name="T29" fmla="*/ 548 h 548"/>
                <a:gd name="T30" fmla="*/ 425 w 527"/>
                <a:gd name="T31" fmla="*/ 548 h 548"/>
                <a:gd name="T32" fmla="*/ 419 w 527"/>
                <a:gd name="T33" fmla="*/ 546 h 548"/>
                <a:gd name="T34" fmla="*/ 415 w 527"/>
                <a:gd name="T35" fmla="*/ 545 h 548"/>
                <a:gd name="T36" fmla="*/ 411 w 527"/>
                <a:gd name="T37" fmla="*/ 541 h 548"/>
                <a:gd name="T38" fmla="*/ 410 w 527"/>
                <a:gd name="T39" fmla="*/ 537 h 548"/>
                <a:gd name="T40" fmla="*/ 408 w 527"/>
                <a:gd name="T41" fmla="*/ 531 h 548"/>
                <a:gd name="T42" fmla="*/ 408 w 527"/>
                <a:gd name="T43" fmla="*/ 145 h 548"/>
                <a:gd name="T44" fmla="*/ 363 w 527"/>
                <a:gd name="T45" fmla="*/ 130 h 548"/>
                <a:gd name="T46" fmla="*/ 313 w 527"/>
                <a:gd name="T47" fmla="*/ 122 h 548"/>
                <a:gd name="T48" fmla="*/ 263 w 527"/>
                <a:gd name="T49" fmla="*/ 118 h 548"/>
                <a:gd name="T50" fmla="*/ 212 w 527"/>
                <a:gd name="T51" fmla="*/ 122 h 548"/>
                <a:gd name="T52" fmla="*/ 164 w 527"/>
                <a:gd name="T53" fmla="*/ 130 h 548"/>
                <a:gd name="T54" fmla="*/ 119 w 527"/>
                <a:gd name="T55" fmla="*/ 145 h 548"/>
                <a:gd name="T56" fmla="*/ 119 w 527"/>
                <a:gd name="T57" fmla="*/ 531 h 548"/>
                <a:gd name="T58" fmla="*/ 117 w 527"/>
                <a:gd name="T59" fmla="*/ 537 h 548"/>
                <a:gd name="T60" fmla="*/ 115 w 527"/>
                <a:gd name="T61" fmla="*/ 541 h 548"/>
                <a:gd name="T62" fmla="*/ 112 w 527"/>
                <a:gd name="T63" fmla="*/ 545 h 548"/>
                <a:gd name="T64" fmla="*/ 106 w 527"/>
                <a:gd name="T65" fmla="*/ 546 h 548"/>
                <a:gd name="T66" fmla="*/ 102 w 527"/>
                <a:gd name="T67" fmla="*/ 548 h 548"/>
                <a:gd name="T68" fmla="*/ 15 w 527"/>
                <a:gd name="T69" fmla="*/ 548 h 548"/>
                <a:gd name="T70" fmla="*/ 11 w 527"/>
                <a:gd name="T71" fmla="*/ 546 h 548"/>
                <a:gd name="T72" fmla="*/ 6 w 527"/>
                <a:gd name="T73" fmla="*/ 545 h 548"/>
                <a:gd name="T74" fmla="*/ 3 w 527"/>
                <a:gd name="T75" fmla="*/ 541 h 548"/>
                <a:gd name="T76" fmla="*/ 0 w 527"/>
                <a:gd name="T77" fmla="*/ 537 h 548"/>
                <a:gd name="T78" fmla="*/ 0 w 527"/>
                <a:gd name="T79" fmla="*/ 531 h 548"/>
                <a:gd name="T80" fmla="*/ 0 w 527"/>
                <a:gd name="T81" fmla="*/ 80 h 548"/>
                <a:gd name="T82" fmla="*/ 0 w 527"/>
                <a:gd name="T83" fmla="*/ 75 h 548"/>
                <a:gd name="T84" fmla="*/ 3 w 527"/>
                <a:gd name="T85" fmla="*/ 71 h 548"/>
                <a:gd name="T86" fmla="*/ 7 w 527"/>
                <a:gd name="T87" fmla="*/ 67 h 548"/>
                <a:gd name="T88" fmla="*/ 54 w 527"/>
                <a:gd name="T89" fmla="*/ 44 h 548"/>
                <a:gd name="T90" fmla="*/ 102 w 527"/>
                <a:gd name="T91" fmla="*/ 26 h 548"/>
                <a:gd name="T92" fmla="*/ 155 w 527"/>
                <a:gd name="T93" fmla="*/ 12 h 548"/>
                <a:gd name="T94" fmla="*/ 208 w 527"/>
                <a:gd name="T95" fmla="*/ 3 h 548"/>
                <a:gd name="T96" fmla="*/ 263 w 527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7" h="548">
                  <a:moveTo>
                    <a:pt x="263" y="0"/>
                  </a:moveTo>
                  <a:lnTo>
                    <a:pt x="319" y="3"/>
                  </a:lnTo>
                  <a:lnTo>
                    <a:pt x="372" y="12"/>
                  </a:lnTo>
                  <a:lnTo>
                    <a:pt x="423" y="26"/>
                  </a:lnTo>
                  <a:lnTo>
                    <a:pt x="473" y="44"/>
                  </a:lnTo>
                  <a:lnTo>
                    <a:pt x="520" y="67"/>
                  </a:lnTo>
                  <a:lnTo>
                    <a:pt x="524" y="71"/>
                  </a:lnTo>
                  <a:lnTo>
                    <a:pt x="527" y="75"/>
                  </a:lnTo>
                  <a:lnTo>
                    <a:pt x="527" y="81"/>
                  </a:lnTo>
                  <a:lnTo>
                    <a:pt x="527" y="531"/>
                  </a:lnTo>
                  <a:lnTo>
                    <a:pt x="527" y="537"/>
                  </a:lnTo>
                  <a:lnTo>
                    <a:pt x="524" y="541"/>
                  </a:lnTo>
                  <a:lnTo>
                    <a:pt x="520" y="545"/>
                  </a:lnTo>
                  <a:lnTo>
                    <a:pt x="516" y="546"/>
                  </a:lnTo>
                  <a:lnTo>
                    <a:pt x="510" y="548"/>
                  </a:lnTo>
                  <a:lnTo>
                    <a:pt x="425" y="548"/>
                  </a:lnTo>
                  <a:lnTo>
                    <a:pt x="419" y="546"/>
                  </a:lnTo>
                  <a:lnTo>
                    <a:pt x="415" y="545"/>
                  </a:lnTo>
                  <a:lnTo>
                    <a:pt x="411" y="541"/>
                  </a:lnTo>
                  <a:lnTo>
                    <a:pt x="410" y="537"/>
                  </a:lnTo>
                  <a:lnTo>
                    <a:pt x="408" y="531"/>
                  </a:lnTo>
                  <a:lnTo>
                    <a:pt x="408" y="145"/>
                  </a:lnTo>
                  <a:lnTo>
                    <a:pt x="363" y="130"/>
                  </a:lnTo>
                  <a:lnTo>
                    <a:pt x="313" y="122"/>
                  </a:lnTo>
                  <a:lnTo>
                    <a:pt x="263" y="118"/>
                  </a:lnTo>
                  <a:lnTo>
                    <a:pt x="212" y="122"/>
                  </a:lnTo>
                  <a:lnTo>
                    <a:pt x="164" y="130"/>
                  </a:lnTo>
                  <a:lnTo>
                    <a:pt x="119" y="145"/>
                  </a:lnTo>
                  <a:lnTo>
                    <a:pt x="119" y="531"/>
                  </a:lnTo>
                  <a:lnTo>
                    <a:pt x="117" y="537"/>
                  </a:lnTo>
                  <a:lnTo>
                    <a:pt x="115" y="541"/>
                  </a:lnTo>
                  <a:lnTo>
                    <a:pt x="112" y="545"/>
                  </a:lnTo>
                  <a:lnTo>
                    <a:pt x="106" y="546"/>
                  </a:lnTo>
                  <a:lnTo>
                    <a:pt x="102" y="548"/>
                  </a:lnTo>
                  <a:lnTo>
                    <a:pt x="15" y="548"/>
                  </a:lnTo>
                  <a:lnTo>
                    <a:pt x="11" y="546"/>
                  </a:lnTo>
                  <a:lnTo>
                    <a:pt x="6" y="545"/>
                  </a:lnTo>
                  <a:lnTo>
                    <a:pt x="3" y="541"/>
                  </a:lnTo>
                  <a:lnTo>
                    <a:pt x="0" y="537"/>
                  </a:lnTo>
                  <a:lnTo>
                    <a:pt x="0" y="531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3" y="71"/>
                  </a:lnTo>
                  <a:lnTo>
                    <a:pt x="7" y="67"/>
                  </a:lnTo>
                  <a:lnTo>
                    <a:pt x="54" y="44"/>
                  </a:lnTo>
                  <a:lnTo>
                    <a:pt x="102" y="26"/>
                  </a:lnTo>
                  <a:lnTo>
                    <a:pt x="155" y="12"/>
                  </a:lnTo>
                  <a:lnTo>
                    <a:pt x="208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4615" y="1996"/>
              <a:ext cx="59" cy="263"/>
            </a:xfrm>
            <a:custGeom>
              <a:avLst/>
              <a:gdLst>
                <a:gd name="T0" fmla="*/ 17 w 119"/>
                <a:gd name="T1" fmla="*/ 0 h 526"/>
                <a:gd name="T2" fmla="*/ 102 w 119"/>
                <a:gd name="T3" fmla="*/ 0 h 526"/>
                <a:gd name="T4" fmla="*/ 108 w 119"/>
                <a:gd name="T5" fmla="*/ 1 h 526"/>
                <a:gd name="T6" fmla="*/ 112 w 119"/>
                <a:gd name="T7" fmla="*/ 4 h 526"/>
                <a:gd name="T8" fmla="*/ 116 w 119"/>
                <a:gd name="T9" fmla="*/ 7 h 526"/>
                <a:gd name="T10" fmla="*/ 119 w 119"/>
                <a:gd name="T11" fmla="*/ 11 h 526"/>
                <a:gd name="T12" fmla="*/ 119 w 119"/>
                <a:gd name="T13" fmla="*/ 16 h 526"/>
                <a:gd name="T14" fmla="*/ 119 w 119"/>
                <a:gd name="T15" fmla="*/ 509 h 526"/>
                <a:gd name="T16" fmla="*/ 119 w 119"/>
                <a:gd name="T17" fmla="*/ 515 h 526"/>
                <a:gd name="T18" fmla="*/ 116 w 119"/>
                <a:gd name="T19" fmla="*/ 519 h 526"/>
                <a:gd name="T20" fmla="*/ 112 w 119"/>
                <a:gd name="T21" fmla="*/ 523 h 526"/>
                <a:gd name="T22" fmla="*/ 108 w 119"/>
                <a:gd name="T23" fmla="*/ 524 h 526"/>
                <a:gd name="T24" fmla="*/ 102 w 119"/>
                <a:gd name="T25" fmla="*/ 526 h 526"/>
                <a:gd name="T26" fmla="*/ 17 w 119"/>
                <a:gd name="T27" fmla="*/ 526 h 526"/>
                <a:gd name="T28" fmla="*/ 11 w 119"/>
                <a:gd name="T29" fmla="*/ 524 h 526"/>
                <a:gd name="T30" fmla="*/ 7 w 119"/>
                <a:gd name="T31" fmla="*/ 523 h 526"/>
                <a:gd name="T32" fmla="*/ 3 w 119"/>
                <a:gd name="T33" fmla="*/ 519 h 526"/>
                <a:gd name="T34" fmla="*/ 1 w 119"/>
                <a:gd name="T35" fmla="*/ 515 h 526"/>
                <a:gd name="T36" fmla="*/ 0 w 119"/>
                <a:gd name="T37" fmla="*/ 509 h 526"/>
                <a:gd name="T38" fmla="*/ 0 w 119"/>
                <a:gd name="T39" fmla="*/ 16 h 526"/>
                <a:gd name="T40" fmla="*/ 1 w 119"/>
                <a:gd name="T41" fmla="*/ 11 h 526"/>
                <a:gd name="T42" fmla="*/ 3 w 119"/>
                <a:gd name="T43" fmla="*/ 7 h 526"/>
                <a:gd name="T44" fmla="*/ 7 w 119"/>
                <a:gd name="T45" fmla="*/ 4 h 526"/>
                <a:gd name="T46" fmla="*/ 11 w 119"/>
                <a:gd name="T47" fmla="*/ 1 h 526"/>
                <a:gd name="T48" fmla="*/ 17 w 119"/>
                <a:gd name="T4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526">
                  <a:moveTo>
                    <a:pt x="17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4"/>
                  </a:lnTo>
                  <a:lnTo>
                    <a:pt x="116" y="7"/>
                  </a:lnTo>
                  <a:lnTo>
                    <a:pt x="119" y="11"/>
                  </a:lnTo>
                  <a:lnTo>
                    <a:pt x="119" y="16"/>
                  </a:lnTo>
                  <a:lnTo>
                    <a:pt x="119" y="509"/>
                  </a:lnTo>
                  <a:lnTo>
                    <a:pt x="119" y="515"/>
                  </a:lnTo>
                  <a:lnTo>
                    <a:pt x="116" y="519"/>
                  </a:lnTo>
                  <a:lnTo>
                    <a:pt x="112" y="523"/>
                  </a:lnTo>
                  <a:lnTo>
                    <a:pt x="108" y="524"/>
                  </a:lnTo>
                  <a:lnTo>
                    <a:pt x="102" y="526"/>
                  </a:lnTo>
                  <a:lnTo>
                    <a:pt x="17" y="526"/>
                  </a:lnTo>
                  <a:lnTo>
                    <a:pt x="11" y="524"/>
                  </a:lnTo>
                  <a:lnTo>
                    <a:pt x="7" y="523"/>
                  </a:lnTo>
                  <a:lnTo>
                    <a:pt x="3" y="519"/>
                  </a:lnTo>
                  <a:lnTo>
                    <a:pt x="1" y="515"/>
                  </a:lnTo>
                  <a:lnTo>
                    <a:pt x="0" y="50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3666" y="1996"/>
              <a:ext cx="273" cy="263"/>
            </a:xfrm>
            <a:custGeom>
              <a:avLst/>
              <a:gdLst>
                <a:gd name="T0" fmla="*/ 13 w 545"/>
                <a:gd name="T1" fmla="*/ 0 h 526"/>
                <a:gd name="T2" fmla="*/ 131 w 545"/>
                <a:gd name="T3" fmla="*/ 0 h 526"/>
                <a:gd name="T4" fmla="*/ 135 w 545"/>
                <a:gd name="T5" fmla="*/ 1 h 526"/>
                <a:gd name="T6" fmla="*/ 139 w 545"/>
                <a:gd name="T7" fmla="*/ 4 h 526"/>
                <a:gd name="T8" fmla="*/ 142 w 545"/>
                <a:gd name="T9" fmla="*/ 7 h 526"/>
                <a:gd name="T10" fmla="*/ 144 w 545"/>
                <a:gd name="T11" fmla="*/ 12 h 526"/>
                <a:gd name="T12" fmla="*/ 267 w 545"/>
                <a:gd name="T13" fmla="*/ 408 h 526"/>
                <a:gd name="T14" fmla="*/ 401 w 545"/>
                <a:gd name="T15" fmla="*/ 11 h 526"/>
                <a:gd name="T16" fmla="*/ 404 w 545"/>
                <a:gd name="T17" fmla="*/ 7 h 526"/>
                <a:gd name="T18" fmla="*/ 406 w 545"/>
                <a:gd name="T19" fmla="*/ 4 h 526"/>
                <a:gd name="T20" fmla="*/ 410 w 545"/>
                <a:gd name="T21" fmla="*/ 1 h 526"/>
                <a:gd name="T22" fmla="*/ 415 w 545"/>
                <a:gd name="T23" fmla="*/ 0 h 526"/>
                <a:gd name="T24" fmla="*/ 529 w 545"/>
                <a:gd name="T25" fmla="*/ 0 h 526"/>
                <a:gd name="T26" fmla="*/ 534 w 545"/>
                <a:gd name="T27" fmla="*/ 1 h 526"/>
                <a:gd name="T28" fmla="*/ 539 w 545"/>
                <a:gd name="T29" fmla="*/ 4 h 526"/>
                <a:gd name="T30" fmla="*/ 543 w 545"/>
                <a:gd name="T31" fmla="*/ 8 h 526"/>
                <a:gd name="T32" fmla="*/ 544 w 545"/>
                <a:gd name="T33" fmla="*/ 12 h 526"/>
                <a:gd name="T34" fmla="*/ 545 w 545"/>
                <a:gd name="T35" fmla="*/ 16 h 526"/>
                <a:gd name="T36" fmla="*/ 544 w 545"/>
                <a:gd name="T37" fmla="*/ 23 h 526"/>
                <a:gd name="T38" fmla="*/ 355 w 545"/>
                <a:gd name="T39" fmla="*/ 515 h 526"/>
                <a:gd name="T40" fmla="*/ 353 w 545"/>
                <a:gd name="T41" fmla="*/ 519 h 526"/>
                <a:gd name="T42" fmla="*/ 350 w 545"/>
                <a:gd name="T43" fmla="*/ 522 h 526"/>
                <a:gd name="T44" fmla="*/ 344 w 545"/>
                <a:gd name="T45" fmla="*/ 524 h 526"/>
                <a:gd name="T46" fmla="*/ 340 w 545"/>
                <a:gd name="T47" fmla="*/ 526 h 526"/>
                <a:gd name="T48" fmla="*/ 195 w 545"/>
                <a:gd name="T49" fmla="*/ 526 h 526"/>
                <a:gd name="T50" fmla="*/ 191 w 545"/>
                <a:gd name="T51" fmla="*/ 524 h 526"/>
                <a:gd name="T52" fmla="*/ 187 w 545"/>
                <a:gd name="T53" fmla="*/ 523 h 526"/>
                <a:gd name="T54" fmla="*/ 183 w 545"/>
                <a:gd name="T55" fmla="*/ 520 h 526"/>
                <a:gd name="T56" fmla="*/ 180 w 545"/>
                <a:gd name="T57" fmla="*/ 516 h 526"/>
                <a:gd name="T58" fmla="*/ 0 w 545"/>
                <a:gd name="T59" fmla="*/ 21 h 526"/>
                <a:gd name="T60" fmla="*/ 0 w 545"/>
                <a:gd name="T61" fmla="*/ 16 h 526"/>
                <a:gd name="T62" fmla="*/ 0 w 545"/>
                <a:gd name="T63" fmla="*/ 12 h 526"/>
                <a:gd name="T64" fmla="*/ 2 w 545"/>
                <a:gd name="T65" fmla="*/ 8 h 526"/>
                <a:gd name="T66" fmla="*/ 5 w 545"/>
                <a:gd name="T67" fmla="*/ 4 h 526"/>
                <a:gd name="T68" fmla="*/ 9 w 545"/>
                <a:gd name="T69" fmla="*/ 1 h 526"/>
                <a:gd name="T70" fmla="*/ 13 w 545"/>
                <a:gd name="T7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5" h="526">
                  <a:moveTo>
                    <a:pt x="13" y="0"/>
                  </a:moveTo>
                  <a:lnTo>
                    <a:pt x="131" y="0"/>
                  </a:lnTo>
                  <a:lnTo>
                    <a:pt x="135" y="1"/>
                  </a:lnTo>
                  <a:lnTo>
                    <a:pt x="139" y="4"/>
                  </a:lnTo>
                  <a:lnTo>
                    <a:pt x="142" y="7"/>
                  </a:lnTo>
                  <a:lnTo>
                    <a:pt x="144" y="12"/>
                  </a:lnTo>
                  <a:lnTo>
                    <a:pt x="267" y="408"/>
                  </a:lnTo>
                  <a:lnTo>
                    <a:pt x="401" y="11"/>
                  </a:lnTo>
                  <a:lnTo>
                    <a:pt x="404" y="7"/>
                  </a:lnTo>
                  <a:lnTo>
                    <a:pt x="406" y="4"/>
                  </a:lnTo>
                  <a:lnTo>
                    <a:pt x="410" y="1"/>
                  </a:lnTo>
                  <a:lnTo>
                    <a:pt x="415" y="0"/>
                  </a:lnTo>
                  <a:lnTo>
                    <a:pt x="529" y="0"/>
                  </a:lnTo>
                  <a:lnTo>
                    <a:pt x="534" y="1"/>
                  </a:lnTo>
                  <a:lnTo>
                    <a:pt x="539" y="4"/>
                  </a:lnTo>
                  <a:lnTo>
                    <a:pt x="543" y="8"/>
                  </a:lnTo>
                  <a:lnTo>
                    <a:pt x="544" y="12"/>
                  </a:lnTo>
                  <a:lnTo>
                    <a:pt x="545" y="16"/>
                  </a:lnTo>
                  <a:lnTo>
                    <a:pt x="544" y="23"/>
                  </a:lnTo>
                  <a:lnTo>
                    <a:pt x="355" y="515"/>
                  </a:lnTo>
                  <a:lnTo>
                    <a:pt x="353" y="519"/>
                  </a:lnTo>
                  <a:lnTo>
                    <a:pt x="350" y="522"/>
                  </a:lnTo>
                  <a:lnTo>
                    <a:pt x="344" y="524"/>
                  </a:lnTo>
                  <a:lnTo>
                    <a:pt x="340" y="526"/>
                  </a:lnTo>
                  <a:lnTo>
                    <a:pt x="195" y="526"/>
                  </a:lnTo>
                  <a:lnTo>
                    <a:pt x="191" y="524"/>
                  </a:lnTo>
                  <a:lnTo>
                    <a:pt x="187" y="523"/>
                  </a:lnTo>
                  <a:lnTo>
                    <a:pt x="183" y="520"/>
                  </a:lnTo>
                  <a:lnTo>
                    <a:pt x="180" y="51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auto">
            <a:xfrm>
              <a:off x="3385" y="1996"/>
              <a:ext cx="257" cy="263"/>
            </a:xfrm>
            <a:custGeom>
              <a:avLst/>
              <a:gdLst>
                <a:gd name="T0" fmla="*/ 82 w 514"/>
                <a:gd name="T1" fmla="*/ 0 h 526"/>
                <a:gd name="T2" fmla="*/ 477 w 514"/>
                <a:gd name="T3" fmla="*/ 0 h 526"/>
                <a:gd name="T4" fmla="*/ 483 w 514"/>
                <a:gd name="T5" fmla="*/ 1 h 526"/>
                <a:gd name="T6" fmla="*/ 487 w 514"/>
                <a:gd name="T7" fmla="*/ 5 h 526"/>
                <a:gd name="T8" fmla="*/ 491 w 514"/>
                <a:gd name="T9" fmla="*/ 10 h 526"/>
                <a:gd name="T10" fmla="*/ 492 w 514"/>
                <a:gd name="T11" fmla="*/ 15 h 526"/>
                <a:gd name="T12" fmla="*/ 492 w 514"/>
                <a:gd name="T13" fmla="*/ 104 h 526"/>
                <a:gd name="T14" fmla="*/ 491 w 514"/>
                <a:gd name="T15" fmla="*/ 110 h 526"/>
                <a:gd name="T16" fmla="*/ 487 w 514"/>
                <a:gd name="T17" fmla="*/ 114 h 526"/>
                <a:gd name="T18" fmla="*/ 483 w 514"/>
                <a:gd name="T19" fmla="*/ 117 h 526"/>
                <a:gd name="T20" fmla="*/ 477 w 514"/>
                <a:gd name="T21" fmla="*/ 118 h 526"/>
                <a:gd name="T22" fmla="*/ 145 w 514"/>
                <a:gd name="T23" fmla="*/ 118 h 526"/>
                <a:gd name="T24" fmla="*/ 131 w 514"/>
                <a:gd name="T25" fmla="*/ 161 h 526"/>
                <a:gd name="T26" fmla="*/ 123 w 514"/>
                <a:gd name="T27" fmla="*/ 204 h 526"/>
                <a:gd name="T28" fmla="*/ 455 w 514"/>
                <a:gd name="T29" fmla="*/ 204 h 526"/>
                <a:gd name="T30" fmla="*/ 459 w 514"/>
                <a:gd name="T31" fmla="*/ 204 h 526"/>
                <a:gd name="T32" fmla="*/ 463 w 514"/>
                <a:gd name="T33" fmla="*/ 207 h 526"/>
                <a:gd name="T34" fmla="*/ 466 w 514"/>
                <a:gd name="T35" fmla="*/ 210 h 526"/>
                <a:gd name="T36" fmla="*/ 469 w 514"/>
                <a:gd name="T37" fmla="*/ 214 h 526"/>
                <a:gd name="T38" fmla="*/ 470 w 514"/>
                <a:gd name="T39" fmla="*/ 218 h 526"/>
                <a:gd name="T40" fmla="*/ 470 w 514"/>
                <a:gd name="T41" fmla="*/ 306 h 526"/>
                <a:gd name="T42" fmla="*/ 469 w 514"/>
                <a:gd name="T43" fmla="*/ 310 h 526"/>
                <a:gd name="T44" fmla="*/ 468 w 514"/>
                <a:gd name="T45" fmla="*/ 316 h 526"/>
                <a:gd name="T46" fmla="*/ 463 w 514"/>
                <a:gd name="T47" fmla="*/ 318 h 526"/>
                <a:gd name="T48" fmla="*/ 459 w 514"/>
                <a:gd name="T49" fmla="*/ 321 h 526"/>
                <a:gd name="T50" fmla="*/ 455 w 514"/>
                <a:gd name="T51" fmla="*/ 323 h 526"/>
                <a:gd name="T52" fmla="*/ 123 w 514"/>
                <a:gd name="T53" fmla="*/ 323 h 526"/>
                <a:gd name="T54" fmla="*/ 131 w 514"/>
                <a:gd name="T55" fmla="*/ 365 h 526"/>
                <a:gd name="T56" fmla="*/ 145 w 514"/>
                <a:gd name="T57" fmla="*/ 408 h 526"/>
                <a:gd name="T58" fmla="*/ 499 w 514"/>
                <a:gd name="T59" fmla="*/ 408 h 526"/>
                <a:gd name="T60" fmla="*/ 503 w 514"/>
                <a:gd name="T61" fmla="*/ 409 h 526"/>
                <a:gd name="T62" fmla="*/ 508 w 514"/>
                <a:gd name="T63" fmla="*/ 410 h 526"/>
                <a:gd name="T64" fmla="*/ 510 w 514"/>
                <a:gd name="T65" fmla="*/ 413 h 526"/>
                <a:gd name="T66" fmla="*/ 513 w 514"/>
                <a:gd name="T67" fmla="*/ 417 h 526"/>
                <a:gd name="T68" fmla="*/ 514 w 514"/>
                <a:gd name="T69" fmla="*/ 423 h 526"/>
                <a:gd name="T70" fmla="*/ 514 w 514"/>
                <a:gd name="T71" fmla="*/ 509 h 526"/>
                <a:gd name="T72" fmla="*/ 513 w 514"/>
                <a:gd name="T73" fmla="*/ 515 h 526"/>
                <a:gd name="T74" fmla="*/ 512 w 514"/>
                <a:gd name="T75" fmla="*/ 519 h 526"/>
                <a:gd name="T76" fmla="*/ 508 w 514"/>
                <a:gd name="T77" fmla="*/ 522 h 526"/>
                <a:gd name="T78" fmla="*/ 503 w 514"/>
                <a:gd name="T79" fmla="*/ 524 h 526"/>
                <a:gd name="T80" fmla="*/ 498 w 514"/>
                <a:gd name="T81" fmla="*/ 526 h 526"/>
                <a:gd name="T82" fmla="*/ 82 w 514"/>
                <a:gd name="T83" fmla="*/ 526 h 526"/>
                <a:gd name="T84" fmla="*/ 76 w 514"/>
                <a:gd name="T85" fmla="*/ 524 h 526"/>
                <a:gd name="T86" fmla="*/ 73 w 514"/>
                <a:gd name="T87" fmla="*/ 523 h 526"/>
                <a:gd name="T88" fmla="*/ 69 w 514"/>
                <a:gd name="T89" fmla="*/ 520 h 526"/>
                <a:gd name="T90" fmla="*/ 67 w 514"/>
                <a:gd name="T91" fmla="*/ 517 h 526"/>
                <a:gd name="T92" fmla="*/ 43 w 514"/>
                <a:gd name="T93" fmla="*/ 471 h 526"/>
                <a:gd name="T94" fmla="*/ 24 w 514"/>
                <a:gd name="T95" fmla="*/ 421 h 526"/>
                <a:gd name="T96" fmla="*/ 11 w 514"/>
                <a:gd name="T97" fmla="*/ 371 h 526"/>
                <a:gd name="T98" fmla="*/ 3 w 514"/>
                <a:gd name="T99" fmla="*/ 317 h 526"/>
                <a:gd name="T100" fmla="*/ 0 w 514"/>
                <a:gd name="T101" fmla="*/ 263 h 526"/>
                <a:gd name="T102" fmla="*/ 3 w 514"/>
                <a:gd name="T103" fmla="*/ 209 h 526"/>
                <a:gd name="T104" fmla="*/ 11 w 514"/>
                <a:gd name="T105" fmla="*/ 155 h 526"/>
                <a:gd name="T106" fmla="*/ 25 w 514"/>
                <a:gd name="T107" fmla="*/ 104 h 526"/>
                <a:gd name="T108" fmla="*/ 43 w 514"/>
                <a:gd name="T109" fmla="*/ 55 h 526"/>
                <a:gd name="T110" fmla="*/ 67 w 514"/>
                <a:gd name="T111" fmla="*/ 8 h 526"/>
                <a:gd name="T112" fmla="*/ 69 w 514"/>
                <a:gd name="T113" fmla="*/ 5 h 526"/>
                <a:gd name="T114" fmla="*/ 73 w 514"/>
                <a:gd name="T115" fmla="*/ 3 h 526"/>
                <a:gd name="T116" fmla="*/ 78 w 514"/>
                <a:gd name="T117" fmla="*/ 1 h 526"/>
                <a:gd name="T118" fmla="*/ 82 w 514"/>
                <a:gd name="T11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4" h="526">
                  <a:moveTo>
                    <a:pt x="82" y="0"/>
                  </a:moveTo>
                  <a:lnTo>
                    <a:pt x="477" y="0"/>
                  </a:lnTo>
                  <a:lnTo>
                    <a:pt x="483" y="1"/>
                  </a:lnTo>
                  <a:lnTo>
                    <a:pt x="487" y="5"/>
                  </a:lnTo>
                  <a:lnTo>
                    <a:pt x="491" y="10"/>
                  </a:lnTo>
                  <a:lnTo>
                    <a:pt x="492" y="15"/>
                  </a:lnTo>
                  <a:lnTo>
                    <a:pt x="492" y="104"/>
                  </a:lnTo>
                  <a:lnTo>
                    <a:pt x="491" y="110"/>
                  </a:lnTo>
                  <a:lnTo>
                    <a:pt x="487" y="114"/>
                  </a:lnTo>
                  <a:lnTo>
                    <a:pt x="483" y="117"/>
                  </a:lnTo>
                  <a:lnTo>
                    <a:pt x="477" y="118"/>
                  </a:lnTo>
                  <a:lnTo>
                    <a:pt x="145" y="118"/>
                  </a:lnTo>
                  <a:lnTo>
                    <a:pt x="131" y="161"/>
                  </a:lnTo>
                  <a:lnTo>
                    <a:pt x="123" y="204"/>
                  </a:lnTo>
                  <a:lnTo>
                    <a:pt x="455" y="204"/>
                  </a:lnTo>
                  <a:lnTo>
                    <a:pt x="459" y="204"/>
                  </a:lnTo>
                  <a:lnTo>
                    <a:pt x="463" y="207"/>
                  </a:lnTo>
                  <a:lnTo>
                    <a:pt x="466" y="210"/>
                  </a:lnTo>
                  <a:lnTo>
                    <a:pt x="469" y="214"/>
                  </a:lnTo>
                  <a:lnTo>
                    <a:pt x="470" y="218"/>
                  </a:lnTo>
                  <a:lnTo>
                    <a:pt x="470" y="306"/>
                  </a:lnTo>
                  <a:lnTo>
                    <a:pt x="469" y="310"/>
                  </a:lnTo>
                  <a:lnTo>
                    <a:pt x="468" y="316"/>
                  </a:lnTo>
                  <a:lnTo>
                    <a:pt x="463" y="318"/>
                  </a:lnTo>
                  <a:lnTo>
                    <a:pt x="459" y="321"/>
                  </a:lnTo>
                  <a:lnTo>
                    <a:pt x="455" y="323"/>
                  </a:lnTo>
                  <a:lnTo>
                    <a:pt x="123" y="323"/>
                  </a:lnTo>
                  <a:lnTo>
                    <a:pt x="131" y="365"/>
                  </a:lnTo>
                  <a:lnTo>
                    <a:pt x="145" y="408"/>
                  </a:lnTo>
                  <a:lnTo>
                    <a:pt x="499" y="408"/>
                  </a:lnTo>
                  <a:lnTo>
                    <a:pt x="503" y="409"/>
                  </a:lnTo>
                  <a:lnTo>
                    <a:pt x="508" y="410"/>
                  </a:lnTo>
                  <a:lnTo>
                    <a:pt x="510" y="413"/>
                  </a:lnTo>
                  <a:lnTo>
                    <a:pt x="513" y="417"/>
                  </a:lnTo>
                  <a:lnTo>
                    <a:pt x="514" y="423"/>
                  </a:lnTo>
                  <a:lnTo>
                    <a:pt x="514" y="509"/>
                  </a:lnTo>
                  <a:lnTo>
                    <a:pt x="513" y="515"/>
                  </a:lnTo>
                  <a:lnTo>
                    <a:pt x="512" y="519"/>
                  </a:lnTo>
                  <a:lnTo>
                    <a:pt x="508" y="522"/>
                  </a:lnTo>
                  <a:lnTo>
                    <a:pt x="503" y="524"/>
                  </a:lnTo>
                  <a:lnTo>
                    <a:pt x="498" y="526"/>
                  </a:lnTo>
                  <a:lnTo>
                    <a:pt x="82" y="526"/>
                  </a:lnTo>
                  <a:lnTo>
                    <a:pt x="76" y="524"/>
                  </a:lnTo>
                  <a:lnTo>
                    <a:pt x="73" y="523"/>
                  </a:lnTo>
                  <a:lnTo>
                    <a:pt x="69" y="520"/>
                  </a:lnTo>
                  <a:lnTo>
                    <a:pt x="67" y="517"/>
                  </a:lnTo>
                  <a:lnTo>
                    <a:pt x="43" y="471"/>
                  </a:lnTo>
                  <a:lnTo>
                    <a:pt x="24" y="421"/>
                  </a:lnTo>
                  <a:lnTo>
                    <a:pt x="11" y="371"/>
                  </a:lnTo>
                  <a:lnTo>
                    <a:pt x="3" y="317"/>
                  </a:lnTo>
                  <a:lnTo>
                    <a:pt x="0" y="263"/>
                  </a:lnTo>
                  <a:lnTo>
                    <a:pt x="3" y="209"/>
                  </a:lnTo>
                  <a:lnTo>
                    <a:pt x="11" y="155"/>
                  </a:lnTo>
                  <a:lnTo>
                    <a:pt x="25" y="104"/>
                  </a:lnTo>
                  <a:lnTo>
                    <a:pt x="43" y="55"/>
                  </a:lnTo>
                  <a:lnTo>
                    <a:pt x="67" y="8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8" y="1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" name="Freeform 22"/>
            <p:cNvSpPr>
              <a:spLocks noEditPoints="1"/>
            </p:cNvSpPr>
            <p:nvPr userDrawn="1"/>
          </p:nvSpPr>
          <p:spPr bwMode="auto">
            <a:xfrm>
              <a:off x="3973" y="1985"/>
              <a:ext cx="264" cy="285"/>
            </a:xfrm>
            <a:custGeom>
              <a:avLst/>
              <a:gdLst>
                <a:gd name="T0" fmla="*/ 263 w 528"/>
                <a:gd name="T1" fmla="*/ 118 h 570"/>
                <a:gd name="T2" fmla="*/ 214 w 528"/>
                <a:gd name="T3" fmla="*/ 122 h 570"/>
                <a:gd name="T4" fmla="*/ 165 w 528"/>
                <a:gd name="T5" fmla="*/ 130 h 570"/>
                <a:gd name="T6" fmla="*/ 119 w 528"/>
                <a:gd name="T7" fmla="*/ 145 h 570"/>
                <a:gd name="T8" fmla="*/ 119 w 528"/>
                <a:gd name="T9" fmla="*/ 424 h 570"/>
                <a:gd name="T10" fmla="*/ 165 w 528"/>
                <a:gd name="T11" fmla="*/ 439 h 570"/>
                <a:gd name="T12" fmla="*/ 214 w 528"/>
                <a:gd name="T13" fmla="*/ 447 h 570"/>
                <a:gd name="T14" fmla="*/ 263 w 528"/>
                <a:gd name="T15" fmla="*/ 452 h 570"/>
                <a:gd name="T16" fmla="*/ 314 w 528"/>
                <a:gd name="T17" fmla="*/ 447 h 570"/>
                <a:gd name="T18" fmla="*/ 362 w 528"/>
                <a:gd name="T19" fmla="*/ 439 h 570"/>
                <a:gd name="T20" fmla="*/ 408 w 528"/>
                <a:gd name="T21" fmla="*/ 424 h 570"/>
                <a:gd name="T22" fmla="*/ 408 w 528"/>
                <a:gd name="T23" fmla="*/ 145 h 570"/>
                <a:gd name="T24" fmla="*/ 362 w 528"/>
                <a:gd name="T25" fmla="*/ 130 h 570"/>
                <a:gd name="T26" fmla="*/ 314 w 528"/>
                <a:gd name="T27" fmla="*/ 122 h 570"/>
                <a:gd name="T28" fmla="*/ 263 w 528"/>
                <a:gd name="T29" fmla="*/ 118 h 570"/>
                <a:gd name="T30" fmla="*/ 263 w 528"/>
                <a:gd name="T31" fmla="*/ 0 h 570"/>
                <a:gd name="T32" fmla="*/ 318 w 528"/>
                <a:gd name="T33" fmla="*/ 3 h 570"/>
                <a:gd name="T34" fmla="*/ 372 w 528"/>
                <a:gd name="T35" fmla="*/ 12 h 570"/>
                <a:gd name="T36" fmla="*/ 423 w 528"/>
                <a:gd name="T37" fmla="*/ 25 h 570"/>
                <a:gd name="T38" fmla="*/ 473 w 528"/>
                <a:gd name="T39" fmla="*/ 44 h 570"/>
                <a:gd name="T40" fmla="*/ 520 w 528"/>
                <a:gd name="T41" fmla="*/ 67 h 570"/>
                <a:gd name="T42" fmla="*/ 524 w 528"/>
                <a:gd name="T43" fmla="*/ 71 h 570"/>
                <a:gd name="T44" fmla="*/ 526 w 528"/>
                <a:gd name="T45" fmla="*/ 75 h 570"/>
                <a:gd name="T46" fmla="*/ 528 w 528"/>
                <a:gd name="T47" fmla="*/ 80 h 570"/>
                <a:gd name="T48" fmla="*/ 528 w 528"/>
                <a:gd name="T49" fmla="*/ 490 h 570"/>
                <a:gd name="T50" fmla="*/ 526 w 528"/>
                <a:gd name="T51" fmla="*/ 496 h 570"/>
                <a:gd name="T52" fmla="*/ 524 w 528"/>
                <a:gd name="T53" fmla="*/ 500 h 570"/>
                <a:gd name="T54" fmla="*/ 520 w 528"/>
                <a:gd name="T55" fmla="*/ 502 h 570"/>
                <a:gd name="T56" fmla="*/ 473 w 528"/>
                <a:gd name="T57" fmla="*/ 526 h 570"/>
                <a:gd name="T58" fmla="*/ 423 w 528"/>
                <a:gd name="T59" fmla="*/ 545 h 570"/>
                <a:gd name="T60" fmla="*/ 372 w 528"/>
                <a:gd name="T61" fmla="*/ 559 h 570"/>
                <a:gd name="T62" fmla="*/ 318 w 528"/>
                <a:gd name="T63" fmla="*/ 567 h 570"/>
                <a:gd name="T64" fmla="*/ 263 w 528"/>
                <a:gd name="T65" fmla="*/ 570 h 570"/>
                <a:gd name="T66" fmla="*/ 208 w 528"/>
                <a:gd name="T67" fmla="*/ 567 h 570"/>
                <a:gd name="T68" fmla="*/ 156 w 528"/>
                <a:gd name="T69" fmla="*/ 559 h 570"/>
                <a:gd name="T70" fmla="*/ 105 w 528"/>
                <a:gd name="T71" fmla="*/ 545 h 570"/>
                <a:gd name="T72" fmla="*/ 55 w 528"/>
                <a:gd name="T73" fmla="*/ 526 h 570"/>
                <a:gd name="T74" fmla="*/ 8 w 528"/>
                <a:gd name="T75" fmla="*/ 502 h 570"/>
                <a:gd name="T76" fmla="*/ 4 w 528"/>
                <a:gd name="T77" fmla="*/ 500 h 570"/>
                <a:gd name="T78" fmla="*/ 1 w 528"/>
                <a:gd name="T79" fmla="*/ 496 h 570"/>
                <a:gd name="T80" fmla="*/ 0 w 528"/>
                <a:gd name="T81" fmla="*/ 490 h 570"/>
                <a:gd name="T82" fmla="*/ 0 w 528"/>
                <a:gd name="T83" fmla="*/ 80 h 570"/>
                <a:gd name="T84" fmla="*/ 1 w 528"/>
                <a:gd name="T85" fmla="*/ 75 h 570"/>
                <a:gd name="T86" fmla="*/ 4 w 528"/>
                <a:gd name="T87" fmla="*/ 71 h 570"/>
                <a:gd name="T88" fmla="*/ 7 w 528"/>
                <a:gd name="T89" fmla="*/ 67 h 570"/>
                <a:gd name="T90" fmla="*/ 54 w 528"/>
                <a:gd name="T91" fmla="*/ 44 h 570"/>
                <a:gd name="T92" fmla="*/ 103 w 528"/>
                <a:gd name="T93" fmla="*/ 25 h 570"/>
                <a:gd name="T94" fmla="*/ 154 w 528"/>
                <a:gd name="T95" fmla="*/ 12 h 570"/>
                <a:gd name="T96" fmla="*/ 208 w 528"/>
                <a:gd name="T97" fmla="*/ 3 h 570"/>
                <a:gd name="T98" fmla="*/ 263 w 528"/>
                <a:gd name="T9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8" h="570">
                  <a:moveTo>
                    <a:pt x="263" y="118"/>
                  </a:moveTo>
                  <a:lnTo>
                    <a:pt x="214" y="122"/>
                  </a:lnTo>
                  <a:lnTo>
                    <a:pt x="165" y="130"/>
                  </a:lnTo>
                  <a:lnTo>
                    <a:pt x="119" y="145"/>
                  </a:lnTo>
                  <a:lnTo>
                    <a:pt x="119" y="424"/>
                  </a:lnTo>
                  <a:lnTo>
                    <a:pt x="165" y="439"/>
                  </a:lnTo>
                  <a:lnTo>
                    <a:pt x="214" y="447"/>
                  </a:lnTo>
                  <a:lnTo>
                    <a:pt x="263" y="452"/>
                  </a:lnTo>
                  <a:lnTo>
                    <a:pt x="314" y="447"/>
                  </a:lnTo>
                  <a:lnTo>
                    <a:pt x="362" y="439"/>
                  </a:lnTo>
                  <a:lnTo>
                    <a:pt x="408" y="424"/>
                  </a:lnTo>
                  <a:lnTo>
                    <a:pt x="408" y="145"/>
                  </a:lnTo>
                  <a:lnTo>
                    <a:pt x="362" y="130"/>
                  </a:lnTo>
                  <a:lnTo>
                    <a:pt x="314" y="122"/>
                  </a:lnTo>
                  <a:lnTo>
                    <a:pt x="263" y="118"/>
                  </a:lnTo>
                  <a:close/>
                  <a:moveTo>
                    <a:pt x="263" y="0"/>
                  </a:moveTo>
                  <a:lnTo>
                    <a:pt x="318" y="3"/>
                  </a:lnTo>
                  <a:lnTo>
                    <a:pt x="372" y="12"/>
                  </a:lnTo>
                  <a:lnTo>
                    <a:pt x="423" y="25"/>
                  </a:lnTo>
                  <a:lnTo>
                    <a:pt x="473" y="44"/>
                  </a:lnTo>
                  <a:lnTo>
                    <a:pt x="520" y="67"/>
                  </a:lnTo>
                  <a:lnTo>
                    <a:pt x="524" y="71"/>
                  </a:lnTo>
                  <a:lnTo>
                    <a:pt x="526" y="75"/>
                  </a:lnTo>
                  <a:lnTo>
                    <a:pt x="528" y="80"/>
                  </a:lnTo>
                  <a:lnTo>
                    <a:pt x="528" y="490"/>
                  </a:lnTo>
                  <a:lnTo>
                    <a:pt x="526" y="496"/>
                  </a:lnTo>
                  <a:lnTo>
                    <a:pt x="524" y="500"/>
                  </a:lnTo>
                  <a:lnTo>
                    <a:pt x="520" y="502"/>
                  </a:lnTo>
                  <a:lnTo>
                    <a:pt x="473" y="526"/>
                  </a:lnTo>
                  <a:lnTo>
                    <a:pt x="423" y="545"/>
                  </a:lnTo>
                  <a:lnTo>
                    <a:pt x="372" y="559"/>
                  </a:lnTo>
                  <a:lnTo>
                    <a:pt x="318" y="567"/>
                  </a:lnTo>
                  <a:lnTo>
                    <a:pt x="263" y="570"/>
                  </a:lnTo>
                  <a:lnTo>
                    <a:pt x="208" y="567"/>
                  </a:lnTo>
                  <a:lnTo>
                    <a:pt x="156" y="559"/>
                  </a:lnTo>
                  <a:lnTo>
                    <a:pt x="105" y="545"/>
                  </a:lnTo>
                  <a:lnTo>
                    <a:pt x="55" y="526"/>
                  </a:lnTo>
                  <a:lnTo>
                    <a:pt x="8" y="502"/>
                  </a:lnTo>
                  <a:lnTo>
                    <a:pt x="4" y="500"/>
                  </a:lnTo>
                  <a:lnTo>
                    <a:pt x="1" y="496"/>
                  </a:lnTo>
                  <a:lnTo>
                    <a:pt x="0" y="490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4" y="71"/>
                  </a:lnTo>
                  <a:lnTo>
                    <a:pt x="7" y="67"/>
                  </a:lnTo>
                  <a:lnTo>
                    <a:pt x="54" y="44"/>
                  </a:lnTo>
                  <a:lnTo>
                    <a:pt x="103" y="25"/>
                  </a:lnTo>
                  <a:lnTo>
                    <a:pt x="154" y="12"/>
                  </a:lnTo>
                  <a:lnTo>
                    <a:pt x="208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" name="Freeform 23"/>
            <p:cNvSpPr>
              <a:spLocks/>
            </p:cNvSpPr>
            <p:nvPr userDrawn="1"/>
          </p:nvSpPr>
          <p:spPr bwMode="auto">
            <a:xfrm>
              <a:off x="2703" y="1870"/>
              <a:ext cx="518" cy="515"/>
            </a:xfrm>
            <a:custGeom>
              <a:avLst/>
              <a:gdLst>
                <a:gd name="T0" fmla="*/ 706 w 1036"/>
                <a:gd name="T1" fmla="*/ 35 h 1031"/>
                <a:gd name="T2" fmla="*/ 905 w 1036"/>
                <a:gd name="T3" fmla="*/ 173 h 1031"/>
                <a:gd name="T4" fmla="*/ 1020 w 1036"/>
                <a:gd name="T5" fmla="*/ 389 h 1031"/>
                <a:gd name="T6" fmla="*/ 1032 w 1036"/>
                <a:gd name="T7" fmla="*/ 565 h 1031"/>
                <a:gd name="T8" fmla="*/ 1018 w 1036"/>
                <a:gd name="T9" fmla="*/ 574 h 1031"/>
                <a:gd name="T10" fmla="*/ 451 w 1036"/>
                <a:gd name="T11" fmla="*/ 569 h 1031"/>
                <a:gd name="T12" fmla="*/ 440 w 1036"/>
                <a:gd name="T13" fmla="*/ 490 h 1031"/>
                <a:gd name="T14" fmla="*/ 458 w 1036"/>
                <a:gd name="T15" fmla="*/ 457 h 1031"/>
                <a:gd name="T16" fmla="*/ 881 w 1036"/>
                <a:gd name="T17" fmla="*/ 348 h 1031"/>
                <a:gd name="T18" fmla="*/ 736 w 1036"/>
                <a:gd name="T19" fmla="*/ 182 h 1031"/>
                <a:gd name="T20" fmla="*/ 518 w 1036"/>
                <a:gd name="T21" fmla="*/ 117 h 1031"/>
                <a:gd name="T22" fmla="*/ 300 w 1036"/>
                <a:gd name="T23" fmla="*/ 182 h 1031"/>
                <a:gd name="T24" fmla="*/ 156 w 1036"/>
                <a:gd name="T25" fmla="*/ 348 h 1031"/>
                <a:gd name="T26" fmla="*/ 123 w 1036"/>
                <a:gd name="T27" fmla="*/ 574 h 1031"/>
                <a:gd name="T28" fmla="*/ 216 w 1036"/>
                <a:gd name="T29" fmla="*/ 777 h 1031"/>
                <a:gd name="T30" fmla="*/ 402 w 1036"/>
                <a:gd name="T31" fmla="*/ 897 h 1031"/>
                <a:gd name="T32" fmla="*/ 634 w 1036"/>
                <a:gd name="T33" fmla="*/ 897 h 1031"/>
                <a:gd name="T34" fmla="*/ 820 w 1036"/>
                <a:gd name="T35" fmla="*/ 777 h 1031"/>
                <a:gd name="T36" fmla="*/ 713 w 1036"/>
                <a:gd name="T37" fmla="*/ 777 h 1031"/>
                <a:gd name="T38" fmla="*/ 396 w 1036"/>
                <a:gd name="T39" fmla="*/ 776 h 1031"/>
                <a:gd name="T40" fmla="*/ 314 w 1036"/>
                <a:gd name="T41" fmla="*/ 721 h 1031"/>
                <a:gd name="T42" fmla="*/ 232 w 1036"/>
                <a:gd name="T43" fmla="*/ 563 h 1031"/>
                <a:gd name="T44" fmla="*/ 260 w 1036"/>
                <a:gd name="T45" fmla="*/ 382 h 1031"/>
                <a:gd name="T46" fmla="*/ 387 w 1036"/>
                <a:gd name="T47" fmla="*/ 258 h 1031"/>
                <a:gd name="T48" fmla="*/ 437 w 1036"/>
                <a:gd name="T49" fmla="*/ 254 h 1031"/>
                <a:gd name="T50" fmla="*/ 553 w 1036"/>
                <a:gd name="T51" fmla="*/ 254 h 1031"/>
                <a:gd name="T52" fmla="*/ 635 w 1036"/>
                <a:gd name="T53" fmla="*/ 254 h 1031"/>
                <a:gd name="T54" fmla="*/ 649 w 1036"/>
                <a:gd name="T55" fmla="*/ 258 h 1031"/>
                <a:gd name="T56" fmla="*/ 755 w 1036"/>
                <a:gd name="T57" fmla="*/ 355 h 1031"/>
                <a:gd name="T58" fmla="*/ 732 w 1036"/>
                <a:gd name="T59" fmla="*/ 372 h 1031"/>
                <a:gd name="T60" fmla="*/ 630 w 1036"/>
                <a:gd name="T61" fmla="*/ 372 h 1031"/>
                <a:gd name="T62" fmla="*/ 429 w 1036"/>
                <a:gd name="T63" fmla="*/ 372 h 1031"/>
                <a:gd name="T64" fmla="*/ 360 w 1036"/>
                <a:gd name="T65" fmla="*/ 448 h 1031"/>
                <a:gd name="T66" fmla="*/ 360 w 1036"/>
                <a:gd name="T67" fmla="*/ 584 h 1031"/>
                <a:gd name="T68" fmla="*/ 429 w 1036"/>
                <a:gd name="T69" fmla="*/ 659 h 1031"/>
                <a:gd name="T70" fmla="*/ 657 w 1036"/>
                <a:gd name="T71" fmla="*/ 659 h 1031"/>
                <a:gd name="T72" fmla="*/ 881 w 1036"/>
                <a:gd name="T73" fmla="*/ 659 h 1031"/>
                <a:gd name="T74" fmla="*/ 987 w 1036"/>
                <a:gd name="T75" fmla="*/ 659 h 1031"/>
                <a:gd name="T76" fmla="*/ 1006 w 1036"/>
                <a:gd name="T77" fmla="*/ 666 h 1031"/>
                <a:gd name="T78" fmla="*/ 984 w 1036"/>
                <a:gd name="T79" fmla="*/ 740 h 1031"/>
                <a:gd name="T80" fmla="*/ 823 w 1036"/>
                <a:gd name="T81" fmla="*/ 932 h 1031"/>
                <a:gd name="T82" fmla="*/ 586 w 1036"/>
                <a:gd name="T83" fmla="*/ 1027 h 1031"/>
                <a:gd name="T84" fmla="*/ 331 w 1036"/>
                <a:gd name="T85" fmla="*/ 997 h 1031"/>
                <a:gd name="T86" fmla="*/ 131 w 1036"/>
                <a:gd name="T87" fmla="*/ 858 h 1031"/>
                <a:gd name="T88" fmla="*/ 15 w 1036"/>
                <a:gd name="T89" fmla="*/ 643 h 1031"/>
                <a:gd name="T90" fmla="*/ 15 w 1036"/>
                <a:gd name="T91" fmla="*/ 389 h 1031"/>
                <a:gd name="T92" fmla="*/ 131 w 1036"/>
                <a:gd name="T93" fmla="*/ 173 h 1031"/>
                <a:gd name="T94" fmla="*/ 331 w 1036"/>
                <a:gd name="T95" fmla="*/ 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6" h="1031">
                  <a:moveTo>
                    <a:pt x="518" y="0"/>
                  </a:moveTo>
                  <a:lnTo>
                    <a:pt x="583" y="4"/>
                  </a:lnTo>
                  <a:lnTo>
                    <a:pt x="645" y="15"/>
                  </a:lnTo>
                  <a:lnTo>
                    <a:pt x="706" y="35"/>
                  </a:lnTo>
                  <a:lnTo>
                    <a:pt x="761" y="61"/>
                  </a:lnTo>
                  <a:lnTo>
                    <a:pt x="813" y="92"/>
                  </a:lnTo>
                  <a:lnTo>
                    <a:pt x="861" y="131"/>
                  </a:lnTo>
                  <a:lnTo>
                    <a:pt x="905" y="173"/>
                  </a:lnTo>
                  <a:lnTo>
                    <a:pt x="943" y="221"/>
                  </a:lnTo>
                  <a:lnTo>
                    <a:pt x="974" y="274"/>
                  </a:lnTo>
                  <a:lnTo>
                    <a:pt x="1001" y="330"/>
                  </a:lnTo>
                  <a:lnTo>
                    <a:pt x="1020" y="389"/>
                  </a:lnTo>
                  <a:lnTo>
                    <a:pt x="1032" y="451"/>
                  </a:lnTo>
                  <a:lnTo>
                    <a:pt x="1036" y="516"/>
                  </a:lnTo>
                  <a:lnTo>
                    <a:pt x="1034" y="559"/>
                  </a:lnTo>
                  <a:lnTo>
                    <a:pt x="1032" y="565"/>
                  </a:lnTo>
                  <a:lnTo>
                    <a:pt x="1030" y="569"/>
                  </a:lnTo>
                  <a:lnTo>
                    <a:pt x="1027" y="571"/>
                  </a:lnTo>
                  <a:lnTo>
                    <a:pt x="1023" y="574"/>
                  </a:lnTo>
                  <a:lnTo>
                    <a:pt x="1018" y="574"/>
                  </a:lnTo>
                  <a:lnTo>
                    <a:pt x="463" y="574"/>
                  </a:lnTo>
                  <a:lnTo>
                    <a:pt x="458" y="574"/>
                  </a:lnTo>
                  <a:lnTo>
                    <a:pt x="453" y="571"/>
                  </a:lnTo>
                  <a:lnTo>
                    <a:pt x="451" y="569"/>
                  </a:lnTo>
                  <a:lnTo>
                    <a:pt x="448" y="565"/>
                  </a:lnTo>
                  <a:lnTo>
                    <a:pt x="440" y="541"/>
                  </a:lnTo>
                  <a:lnTo>
                    <a:pt x="437" y="516"/>
                  </a:lnTo>
                  <a:lnTo>
                    <a:pt x="440" y="490"/>
                  </a:lnTo>
                  <a:lnTo>
                    <a:pt x="448" y="467"/>
                  </a:lnTo>
                  <a:lnTo>
                    <a:pt x="451" y="463"/>
                  </a:lnTo>
                  <a:lnTo>
                    <a:pt x="453" y="460"/>
                  </a:lnTo>
                  <a:lnTo>
                    <a:pt x="458" y="457"/>
                  </a:lnTo>
                  <a:lnTo>
                    <a:pt x="463" y="457"/>
                  </a:lnTo>
                  <a:lnTo>
                    <a:pt x="914" y="457"/>
                  </a:lnTo>
                  <a:lnTo>
                    <a:pt x="901" y="401"/>
                  </a:lnTo>
                  <a:lnTo>
                    <a:pt x="881" y="348"/>
                  </a:lnTo>
                  <a:lnTo>
                    <a:pt x="853" y="300"/>
                  </a:lnTo>
                  <a:lnTo>
                    <a:pt x="820" y="254"/>
                  </a:lnTo>
                  <a:lnTo>
                    <a:pt x="780" y="216"/>
                  </a:lnTo>
                  <a:lnTo>
                    <a:pt x="736" y="182"/>
                  </a:lnTo>
                  <a:lnTo>
                    <a:pt x="686" y="154"/>
                  </a:lnTo>
                  <a:lnTo>
                    <a:pt x="634" y="135"/>
                  </a:lnTo>
                  <a:lnTo>
                    <a:pt x="577" y="123"/>
                  </a:lnTo>
                  <a:lnTo>
                    <a:pt x="518" y="117"/>
                  </a:lnTo>
                  <a:lnTo>
                    <a:pt x="459" y="123"/>
                  </a:lnTo>
                  <a:lnTo>
                    <a:pt x="402" y="135"/>
                  </a:lnTo>
                  <a:lnTo>
                    <a:pt x="349" y="154"/>
                  </a:lnTo>
                  <a:lnTo>
                    <a:pt x="300" y="182"/>
                  </a:lnTo>
                  <a:lnTo>
                    <a:pt x="255" y="216"/>
                  </a:lnTo>
                  <a:lnTo>
                    <a:pt x="216" y="254"/>
                  </a:lnTo>
                  <a:lnTo>
                    <a:pt x="182" y="300"/>
                  </a:lnTo>
                  <a:lnTo>
                    <a:pt x="156" y="348"/>
                  </a:lnTo>
                  <a:lnTo>
                    <a:pt x="135" y="401"/>
                  </a:lnTo>
                  <a:lnTo>
                    <a:pt x="123" y="457"/>
                  </a:lnTo>
                  <a:lnTo>
                    <a:pt x="119" y="516"/>
                  </a:lnTo>
                  <a:lnTo>
                    <a:pt x="123" y="574"/>
                  </a:lnTo>
                  <a:lnTo>
                    <a:pt x="135" y="630"/>
                  </a:lnTo>
                  <a:lnTo>
                    <a:pt x="156" y="684"/>
                  </a:lnTo>
                  <a:lnTo>
                    <a:pt x="182" y="733"/>
                  </a:lnTo>
                  <a:lnTo>
                    <a:pt x="216" y="777"/>
                  </a:lnTo>
                  <a:lnTo>
                    <a:pt x="255" y="816"/>
                  </a:lnTo>
                  <a:lnTo>
                    <a:pt x="300" y="850"/>
                  </a:lnTo>
                  <a:lnTo>
                    <a:pt x="349" y="877"/>
                  </a:lnTo>
                  <a:lnTo>
                    <a:pt x="402" y="897"/>
                  </a:lnTo>
                  <a:lnTo>
                    <a:pt x="459" y="910"/>
                  </a:lnTo>
                  <a:lnTo>
                    <a:pt x="518" y="915"/>
                  </a:lnTo>
                  <a:lnTo>
                    <a:pt x="577" y="910"/>
                  </a:lnTo>
                  <a:lnTo>
                    <a:pt x="634" y="897"/>
                  </a:lnTo>
                  <a:lnTo>
                    <a:pt x="686" y="877"/>
                  </a:lnTo>
                  <a:lnTo>
                    <a:pt x="736" y="850"/>
                  </a:lnTo>
                  <a:lnTo>
                    <a:pt x="780" y="816"/>
                  </a:lnTo>
                  <a:lnTo>
                    <a:pt x="820" y="777"/>
                  </a:lnTo>
                  <a:lnTo>
                    <a:pt x="799" y="777"/>
                  </a:lnTo>
                  <a:lnTo>
                    <a:pt x="777" y="777"/>
                  </a:lnTo>
                  <a:lnTo>
                    <a:pt x="747" y="777"/>
                  </a:lnTo>
                  <a:lnTo>
                    <a:pt x="713" y="777"/>
                  </a:lnTo>
                  <a:lnTo>
                    <a:pt x="674" y="777"/>
                  </a:lnTo>
                  <a:lnTo>
                    <a:pt x="633" y="777"/>
                  </a:lnTo>
                  <a:lnTo>
                    <a:pt x="401" y="777"/>
                  </a:lnTo>
                  <a:lnTo>
                    <a:pt x="396" y="776"/>
                  </a:lnTo>
                  <a:lnTo>
                    <a:pt x="391" y="776"/>
                  </a:lnTo>
                  <a:lnTo>
                    <a:pt x="387" y="773"/>
                  </a:lnTo>
                  <a:lnTo>
                    <a:pt x="349" y="750"/>
                  </a:lnTo>
                  <a:lnTo>
                    <a:pt x="314" y="721"/>
                  </a:lnTo>
                  <a:lnTo>
                    <a:pt x="285" y="688"/>
                  </a:lnTo>
                  <a:lnTo>
                    <a:pt x="260" y="650"/>
                  </a:lnTo>
                  <a:lnTo>
                    <a:pt x="243" y="608"/>
                  </a:lnTo>
                  <a:lnTo>
                    <a:pt x="232" y="563"/>
                  </a:lnTo>
                  <a:lnTo>
                    <a:pt x="227" y="516"/>
                  </a:lnTo>
                  <a:lnTo>
                    <a:pt x="232" y="468"/>
                  </a:lnTo>
                  <a:lnTo>
                    <a:pt x="243" y="423"/>
                  </a:lnTo>
                  <a:lnTo>
                    <a:pt x="260" y="382"/>
                  </a:lnTo>
                  <a:lnTo>
                    <a:pt x="285" y="344"/>
                  </a:lnTo>
                  <a:lnTo>
                    <a:pt x="314" y="311"/>
                  </a:lnTo>
                  <a:lnTo>
                    <a:pt x="349" y="282"/>
                  </a:lnTo>
                  <a:lnTo>
                    <a:pt x="387" y="258"/>
                  </a:lnTo>
                  <a:lnTo>
                    <a:pt x="394" y="256"/>
                  </a:lnTo>
                  <a:lnTo>
                    <a:pt x="401" y="254"/>
                  </a:lnTo>
                  <a:lnTo>
                    <a:pt x="415" y="254"/>
                  </a:lnTo>
                  <a:lnTo>
                    <a:pt x="437" y="254"/>
                  </a:lnTo>
                  <a:lnTo>
                    <a:pt x="463" y="254"/>
                  </a:lnTo>
                  <a:lnTo>
                    <a:pt x="492" y="254"/>
                  </a:lnTo>
                  <a:lnTo>
                    <a:pt x="522" y="254"/>
                  </a:lnTo>
                  <a:lnTo>
                    <a:pt x="553" y="254"/>
                  </a:lnTo>
                  <a:lnTo>
                    <a:pt x="580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35" y="254"/>
                  </a:lnTo>
                  <a:lnTo>
                    <a:pt x="639" y="256"/>
                  </a:lnTo>
                  <a:lnTo>
                    <a:pt x="644" y="256"/>
                  </a:lnTo>
                  <a:lnTo>
                    <a:pt x="646" y="257"/>
                  </a:lnTo>
                  <a:lnTo>
                    <a:pt x="649" y="258"/>
                  </a:lnTo>
                  <a:lnTo>
                    <a:pt x="688" y="282"/>
                  </a:lnTo>
                  <a:lnTo>
                    <a:pt x="724" y="312"/>
                  </a:lnTo>
                  <a:lnTo>
                    <a:pt x="752" y="346"/>
                  </a:lnTo>
                  <a:lnTo>
                    <a:pt x="755" y="355"/>
                  </a:lnTo>
                  <a:lnTo>
                    <a:pt x="754" y="363"/>
                  </a:lnTo>
                  <a:lnTo>
                    <a:pt x="748" y="370"/>
                  </a:lnTo>
                  <a:lnTo>
                    <a:pt x="740" y="372"/>
                  </a:lnTo>
                  <a:lnTo>
                    <a:pt x="732" y="372"/>
                  </a:lnTo>
                  <a:lnTo>
                    <a:pt x="715" y="372"/>
                  </a:lnTo>
                  <a:lnTo>
                    <a:pt x="692" y="372"/>
                  </a:lnTo>
                  <a:lnTo>
                    <a:pt x="663" y="372"/>
                  </a:lnTo>
                  <a:lnTo>
                    <a:pt x="630" y="372"/>
                  </a:lnTo>
                  <a:lnTo>
                    <a:pt x="595" y="372"/>
                  </a:lnTo>
                  <a:lnTo>
                    <a:pt x="560" y="372"/>
                  </a:lnTo>
                  <a:lnTo>
                    <a:pt x="444" y="372"/>
                  </a:lnTo>
                  <a:lnTo>
                    <a:pt x="429" y="372"/>
                  </a:lnTo>
                  <a:lnTo>
                    <a:pt x="424" y="372"/>
                  </a:lnTo>
                  <a:lnTo>
                    <a:pt x="398" y="393"/>
                  </a:lnTo>
                  <a:lnTo>
                    <a:pt x="376" y="419"/>
                  </a:lnTo>
                  <a:lnTo>
                    <a:pt x="360" y="448"/>
                  </a:lnTo>
                  <a:lnTo>
                    <a:pt x="350" y="481"/>
                  </a:lnTo>
                  <a:lnTo>
                    <a:pt x="346" y="516"/>
                  </a:lnTo>
                  <a:lnTo>
                    <a:pt x="350" y="551"/>
                  </a:lnTo>
                  <a:lnTo>
                    <a:pt x="360" y="584"/>
                  </a:lnTo>
                  <a:lnTo>
                    <a:pt x="376" y="613"/>
                  </a:lnTo>
                  <a:lnTo>
                    <a:pt x="398" y="639"/>
                  </a:lnTo>
                  <a:lnTo>
                    <a:pt x="424" y="659"/>
                  </a:lnTo>
                  <a:lnTo>
                    <a:pt x="429" y="659"/>
                  </a:lnTo>
                  <a:lnTo>
                    <a:pt x="466" y="659"/>
                  </a:lnTo>
                  <a:lnTo>
                    <a:pt x="495" y="659"/>
                  </a:lnTo>
                  <a:lnTo>
                    <a:pt x="612" y="659"/>
                  </a:lnTo>
                  <a:lnTo>
                    <a:pt x="657" y="659"/>
                  </a:lnTo>
                  <a:lnTo>
                    <a:pt x="704" y="659"/>
                  </a:lnTo>
                  <a:lnTo>
                    <a:pt x="797" y="659"/>
                  </a:lnTo>
                  <a:lnTo>
                    <a:pt x="841" y="659"/>
                  </a:lnTo>
                  <a:lnTo>
                    <a:pt x="881" y="659"/>
                  </a:lnTo>
                  <a:lnTo>
                    <a:pt x="916" y="659"/>
                  </a:lnTo>
                  <a:lnTo>
                    <a:pt x="947" y="659"/>
                  </a:lnTo>
                  <a:lnTo>
                    <a:pt x="970" y="659"/>
                  </a:lnTo>
                  <a:lnTo>
                    <a:pt x="987" y="659"/>
                  </a:lnTo>
                  <a:lnTo>
                    <a:pt x="994" y="659"/>
                  </a:lnTo>
                  <a:lnTo>
                    <a:pt x="998" y="661"/>
                  </a:lnTo>
                  <a:lnTo>
                    <a:pt x="1003" y="663"/>
                  </a:lnTo>
                  <a:lnTo>
                    <a:pt x="1006" y="666"/>
                  </a:lnTo>
                  <a:lnTo>
                    <a:pt x="1009" y="670"/>
                  </a:lnTo>
                  <a:lnTo>
                    <a:pt x="1009" y="676"/>
                  </a:lnTo>
                  <a:lnTo>
                    <a:pt x="1009" y="681"/>
                  </a:lnTo>
                  <a:lnTo>
                    <a:pt x="984" y="740"/>
                  </a:lnTo>
                  <a:lnTo>
                    <a:pt x="952" y="795"/>
                  </a:lnTo>
                  <a:lnTo>
                    <a:pt x="915" y="847"/>
                  </a:lnTo>
                  <a:lnTo>
                    <a:pt x="871" y="893"/>
                  </a:lnTo>
                  <a:lnTo>
                    <a:pt x="823" y="932"/>
                  </a:lnTo>
                  <a:lnTo>
                    <a:pt x="769" y="967"/>
                  </a:lnTo>
                  <a:lnTo>
                    <a:pt x="711" y="994"/>
                  </a:lnTo>
                  <a:lnTo>
                    <a:pt x="649" y="1015"/>
                  </a:lnTo>
                  <a:lnTo>
                    <a:pt x="586" y="1027"/>
                  </a:lnTo>
                  <a:lnTo>
                    <a:pt x="518" y="1031"/>
                  </a:lnTo>
                  <a:lnTo>
                    <a:pt x="453" y="1027"/>
                  </a:lnTo>
                  <a:lnTo>
                    <a:pt x="390" y="1016"/>
                  </a:lnTo>
                  <a:lnTo>
                    <a:pt x="331" y="997"/>
                  </a:lnTo>
                  <a:lnTo>
                    <a:pt x="274" y="971"/>
                  </a:lnTo>
                  <a:lnTo>
                    <a:pt x="222" y="939"/>
                  </a:lnTo>
                  <a:lnTo>
                    <a:pt x="174" y="901"/>
                  </a:lnTo>
                  <a:lnTo>
                    <a:pt x="131" y="858"/>
                  </a:lnTo>
                  <a:lnTo>
                    <a:pt x="92" y="810"/>
                  </a:lnTo>
                  <a:lnTo>
                    <a:pt x="61" y="758"/>
                  </a:lnTo>
                  <a:lnTo>
                    <a:pt x="34" y="702"/>
                  </a:lnTo>
                  <a:lnTo>
                    <a:pt x="15" y="643"/>
                  </a:lnTo>
                  <a:lnTo>
                    <a:pt x="4" y="580"/>
                  </a:lnTo>
                  <a:lnTo>
                    <a:pt x="0" y="516"/>
                  </a:lnTo>
                  <a:lnTo>
                    <a:pt x="4" y="451"/>
                  </a:lnTo>
                  <a:lnTo>
                    <a:pt x="15" y="389"/>
                  </a:lnTo>
                  <a:lnTo>
                    <a:pt x="34" y="330"/>
                  </a:lnTo>
                  <a:lnTo>
                    <a:pt x="61" y="274"/>
                  </a:lnTo>
                  <a:lnTo>
                    <a:pt x="92" y="221"/>
                  </a:lnTo>
                  <a:lnTo>
                    <a:pt x="131" y="173"/>
                  </a:lnTo>
                  <a:lnTo>
                    <a:pt x="174" y="131"/>
                  </a:lnTo>
                  <a:lnTo>
                    <a:pt x="222" y="92"/>
                  </a:lnTo>
                  <a:lnTo>
                    <a:pt x="274" y="61"/>
                  </a:lnTo>
                  <a:lnTo>
                    <a:pt x="331" y="35"/>
                  </a:lnTo>
                  <a:lnTo>
                    <a:pt x="390" y="15"/>
                  </a:lnTo>
                  <a:lnTo>
                    <a:pt x="453" y="4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628" y="2353"/>
              <a:ext cx="71" cy="96"/>
            </a:xfrm>
            <a:custGeom>
              <a:avLst/>
              <a:gdLst>
                <a:gd name="T0" fmla="*/ 59 w 140"/>
                <a:gd name="T1" fmla="*/ 35 h 192"/>
                <a:gd name="T2" fmla="*/ 54 w 140"/>
                <a:gd name="T3" fmla="*/ 35 h 192"/>
                <a:gd name="T4" fmla="*/ 50 w 140"/>
                <a:gd name="T5" fmla="*/ 37 h 192"/>
                <a:gd name="T6" fmla="*/ 44 w 140"/>
                <a:gd name="T7" fmla="*/ 37 h 192"/>
                <a:gd name="T8" fmla="*/ 44 w 140"/>
                <a:gd name="T9" fmla="*/ 89 h 192"/>
                <a:gd name="T10" fmla="*/ 48 w 140"/>
                <a:gd name="T11" fmla="*/ 89 h 192"/>
                <a:gd name="T12" fmla="*/ 52 w 140"/>
                <a:gd name="T13" fmla="*/ 89 h 192"/>
                <a:gd name="T14" fmla="*/ 55 w 140"/>
                <a:gd name="T15" fmla="*/ 89 h 192"/>
                <a:gd name="T16" fmla="*/ 74 w 140"/>
                <a:gd name="T17" fmla="*/ 88 h 192"/>
                <a:gd name="T18" fmla="*/ 87 w 140"/>
                <a:gd name="T19" fmla="*/ 83 h 192"/>
                <a:gd name="T20" fmla="*/ 94 w 140"/>
                <a:gd name="T21" fmla="*/ 75 h 192"/>
                <a:gd name="T22" fmla="*/ 96 w 140"/>
                <a:gd name="T23" fmla="*/ 63 h 192"/>
                <a:gd name="T24" fmla="*/ 94 w 140"/>
                <a:gd name="T25" fmla="*/ 51 h 192"/>
                <a:gd name="T26" fmla="*/ 87 w 140"/>
                <a:gd name="T27" fmla="*/ 42 h 192"/>
                <a:gd name="T28" fmla="*/ 76 w 140"/>
                <a:gd name="T29" fmla="*/ 38 h 192"/>
                <a:gd name="T30" fmla="*/ 61 w 140"/>
                <a:gd name="T31" fmla="*/ 35 h 192"/>
                <a:gd name="T32" fmla="*/ 59 w 140"/>
                <a:gd name="T33" fmla="*/ 35 h 192"/>
                <a:gd name="T34" fmla="*/ 55 w 140"/>
                <a:gd name="T35" fmla="*/ 0 h 192"/>
                <a:gd name="T36" fmla="*/ 80 w 140"/>
                <a:gd name="T37" fmla="*/ 1 h 192"/>
                <a:gd name="T38" fmla="*/ 98 w 140"/>
                <a:gd name="T39" fmla="*/ 5 h 192"/>
                <a:gd name="T40" fmla="*/ 113 w 140"/>
                <a:gd name="T41" fmla="*/ 12 h 192"/>
                <a:gd name="T42" fmla="*/ 128 w 140"/>
                <a:gd name="T43" fmla="*/ 24 h 192"/>
                <a:gd name="T44" fmla="*/ 138 w 140"/>
                <a:gd name="T45" fmla="*/ 42 h 192"/>
                <a:gd name="T46" fmla="*/ 140 w 140"/>
                <a:gd name="T47" fmla="*/ 63 h 192"/>
                <a:gd name="T48" fmla="*/ 139 w 140"/>
                <a:gd name="T49" fmla="*/ 82 h 192"/>
                <a:gd name="T50" fmla="*/ 132 w 140"/>
                <a:gd name="T51" fmla="*/ 97 h 192"/>
                <a:gd name="T52" fmla="*/ 120 w 140"/>
                <a:gd name="T53" fmla="*/ 110 h 192"/>
                <a:gd name="T54" fmla="*/ 105 w 140"/>
                <a:gd name="T55" fmla="*/ 118 h 192"/>
                <a:gd name="T56" fmla="*/ 84 w 140"/>
                <a:gd name="T57" fmla="*/ 123 h 192"/>
                <a:gd name="T58" fmla="*/ 61 w 140"/>
                <a:gd name="T59" fmla="*/ 125 h 192"/>
                <a:gd name="T60" fmla="*/ 56 w 140"/>
                <a:gd name="T61" fmla="*/ 125 h 192"/>
                <a:gd name="T62" fmla="*/ 51 w 140"/>
                <a:gd name="T63" fmla="*/ 125 h 192"/>
                <a:gd name="T64" fmla="*/ 45 w 140"/>
                <a:gd name="T65" fmla="*/ 125 h 192"/>
                <a:gd name="T66" fmla="*/ 45 w 140"/>
                <a:gd name="T67" fmla="*/ 192 h 192"/>
                <a:gd name="T68" fmla="*/ 0 w 140"/>
                <a:gd name="T69" fmla="*/ 192 h 192"/>
                <a:gd name="T70" fmla="*/ 0 w 140"/>
                <a:gd name="T71" fmla="*/ 2 h 192"/>
                <a:gd name="T72" fmla="*/ 5 w 140"/>
                <a:gd name="T73" fmla="*/ 2 h 192"/>
                <a:gd name="T74" fmla="*/ 27 w 140"/>
                <a:gd name="T75" fmla="*/ 1 h 192"/>
                <a:gd name="T76" fmla="*/ 43 w 140"/>
                <a:gd name="T77" fmla="*/ 0 h 192"/>
                <a:gd name="T78" fmla="*/ 55 w 140"/>
                <a:gd name="T7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92">
                  <a:moveTo>
                    <a:pt x="59" y="35"/>
                  </a:moveTo>
                  <a:lnTo>
                    <a:pt x="54" y="35"/>
                  </a:lnTo>
                  <a:lnTo>
                    <a:pt x="50" y="37"/>
                  </a:lnTo>
                  <a:lnTo>
                    <a:pt x="44" y="37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52" y="89"/>
                  </a:lnTo>
                  <a:lnTo>
                    <a:pt x="55" y="89"/>
                  </a:lnTo>
                  <a:lnTo>
                    <a:pt x="74" y="88"/>
                  </a:lnTo>
                  <a:lnTo>
                    <a:pt x="87" y="83"/>
                  </a:lnTo>
                  <a:lnTo>
                    <a:pt x="94" y="75"/>
                  </a:lnTo>
                  <a:lnTo>
                    <a:pt x="96" y="63"/>
                  </a:lnTo>
                  <a:lnTo>
                    <a:pt x="94" y="51"/>
                  </a:lnTo>
                  <a:lnTo>
                    <a:pt x="87" y="42"/>
                  </a:lnTo>
                  <a:lnTo>
                    <a:pt x="76" y="38"/>
                  </a:lnTo>
                  <a:lnTo>
                    <a:pt x="61" y="35"/>
                  </a:lnTo>
                  <a:lnTo>
                    <a:pt x="59" y="35"/>
                  </a:lnTo>
                  <a:close/>
                  <a:moveTo>
                    <a:pt x="55" y="0"/>
                  </a:moveTo>
                  <a:lnTo>
                    <a:pt x="80" y="1"/>
                  </a:lnTo>
                  <a:lnTo>
                    <a:pt x="98" y="5"/>
                  </a:lnTo>
                  <a:lnTo>
                    <a:pt x="113" y="12"/>
                  </a:lnTo>
                  <a:lnTo>
                    <a:pt x="128" y="24"/>
                  </a:lnTo>
                  <a:lnTo>
                    <a:pt x="138" y="42"/>
                  </a:lnTo>
                  <a:lnTo>
                    <a:pt x="140" y="63"/>
                  </a:lnTo>
                  <a:lnTo>
                    <a:pt x="139" y="82"/>
                  </a:lnTo>
                  <a:lnTo>
                    <a:pt x="132" y="97"/>
                  </a:lnTo>
                  <a:lnTo>
                    <a:pt x="120" y="110"/>
                  </a:lnTo>
                  <a:lnTo>
                    <a:pt x="105" y="118"/>
                  </a:lnTo>
                  <a:lnTo>
                    <a:pt x="84" y="123"/>
                  </a:lnTo>
                  <a:lnTo>
                    <a:pt x="61" y="125"/>
                  </a:lnTo>
                  <a:lnTo>
                    <a:pt x="56" y="125"/>
                  </a:lnTo>
                  <a:lnTo>
                    <a:pt x="51" y="125"/>
                  </a:lnTo>
                  <a:lnTo>
                    <a:pt x="45" y="125"/>
                  </a:lnTo>
                  <a:lnTo>
                    <a:pt x="45" y="192"/>
                  </a:lnTo>
                  <a:lnTo>
                    <a:pt x="0" y="19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" name="Freeform 25"/>
            <p:cNvSpPr>
              <a:spLocks noEditPoints="1"/>
            </p:cNvSpPr>
            <p:nvPr userDrawn="1"/>
          </p:nvSpPr>
          <p:spPr bwMode="auto">
            <a:xfrm>
              <a:off x="3710" y="2351"/>
              <a:ext cx="96" cy="100"/>
            </a:xfrm>
            <a:custGeom>
              <a:avLst/>
              <a:gdLst>
                <a:gd name="T0" fmla="*/ 96 w 192"/>
                <a:gd name="T1" fmla="*/ 37 h 199"/>
                <a:gd name="T2" fmla="*/ 79 w 192"/>
                <a:gd name="T3" fmla="*/ 40 h 199"/>
                <a:gd name="T4" fmla="*/ 66 w 192"/>
                <a:gd name="T5" fmla="*/ 48 h 199"/>
                <a:gd name="T6" fmla="*/ 56 w 192"/>
                <a:gd name="T7" fmla="*/ 60 h 199"/>
                <a:gd name="T8" fmla="*/ 49 w 192"/>
                <a:gd name="T9" fmla="*/ 78 h 199"/>
                <a:gd name="T10" fmla="*/ 46 w 192"/>
                <a:gd name="T11" fmla="*/ 100 h 199"/>
                <a:gd name="T12" fmla="*/ 49 w 192"/>
                <a:gd name="T13" fmla="*/ 121 h 199"/>
                <a:gd name="T14" fmla="*/ 55 w 192"/>
                <a:gd name="T15" fmla="*/ 139 h 199"/>
                <a:gd name="T16" fmla="*/ 66 w 192"/>
                <a:gd name="T17" fmla="*/ 151 h 199"/>
                <a:gd name="T18" fmla="*/ 79 w 192"/>
                <a:gd name="T19" fmla="*/ 159 h 199"/>
                <a:gd name="T20" fmla="*/ 96 w 192"/>
                <a:gd name="T21" fmla="*/ 162 h 199"/>
                <a:gd name="T22" fmla="*/ 113 w 192"/>
                <a:gd name="T23" fmla="*/ 159 h 199"/>
                <a:gd name="T24" fmla="*/ 126 w 192"/>
                <a:gd name="T25" fmla="*/ 151 h 199"/>
                <a:gd name="T26" fmla="*/ 136 w 192"/>
                <a:gd name="T27" fmla="*/ 139 h 199"/>
                <a:gd name="T28" fmla="*/ 143 w 192"/>
                <a:gd name="T29" fmla="*/ 121 h 199"/>
                <a:gd name="T30" fmla="*/ 144 w 192"/>
                <a:gd name="T31" fmla="*/ 100 h 199"/>
                <a:gd name="T32" fmla="*/ 143 w 192"/>
                <a:gd name="T33" fmla="*/ 78 h 199"/>
                <a:gd name="T34" fmla="*/ 136 w 192"/>
                <a:gd name="T35" fmla="*/ 60 h 199"/>
                <a:gd name="T36" fmla="*/ 126 w 192"/>
                <a:gd name="T37" fmla="*/ 48 h 199"/>
                <a:gd name="T38" fmla="*/ 113 w 192"/>
                <a:gd name="T39" fmla="*/ 40 h 199"/>
                <a:gd name="T40" fmla="*/ 96 w 192"/>
                <a:gd name="T41" fmla="*/ 37 h 199"/>
                <a:gd name="T42" fmla="*/ 97 w 192"/>
                <a:gd name="T43" fmla="*/ 0 h 199"/>
                <a:gd name="T44" fmla="*/ 125 w 192"/>
                <a:gd name="T45" fmla="*/ 4 h 199"/>
                <a:gd name="T46" fmla="*/ 148 w 192"/>
                <a:gd name="T47" fmla="*/ 12 h 199"/>
                <a:gd name="T48" fmla="*/ 166 w 192"/>
                <a:gd name="T49" fmla="*/ 27 h 199"/>
                <a:gd name="T50" fmla="*/ 180 w 192"/>
                <a:gd name="T51" fmla="*/ 47 h 199"/>
                <a:gd name="T52" fmla="*/ 190 w 192"/>
                <a:gd name="T53" fmla="*/ 70 h 199"/>
                <a:gd name="T54" fmla="*/ 192 w 192"/>
                <a:gd name="T55" fmla="*/ 99 h 199"/>
                <a:gd name="T56" fmla="*/ 190 w 192"/>
                <a:gd name="T57" fmla="*/ 128 h 199"/>
                <a:gd name="T58" fmla="*/ 180 w 192"/>
                <a:gd name="T59" fmla="*/ 152 h 199"/>
                <a:gd name="T60" fmla="*/ 166 w 192"/>
                <a:gd name="T61" fmla="*/ 172 h 199"/>
                <a:gd name="T62" fmla="*/ 147 w 192"/>
                <a:gd name="T63" fmla="*/ 187 h 199"/>
                <a:gd name="T64" fmla="*/ 122 w 192"/>
                <a:gd name="T65" fmla="*/ 196 h 199"/>
                <a:gd name="T66" fmla="*/ 95 w 192"/>
                <a:gd name="T67" fmla="*/ 199 h 199"/>
                <a:gd name="T68" fmla="*/ 67 w 192"/>
                <a:gd name="T69" fmla="*/ 196 h 199"/>
                <a:gd name="T70" fmla="*/ 44 w 192"/>
                <a:gd name="T71" fmla="*/ 187 h 199"/>
                <a:gd name="T72" fmla="*/ 26 w 192"/>
                <a:gd name="T73" fmla="*/ 173 h 199"/>
                <a:gd name="T74" fmla="*/ 11 w 192"/>
                <a:gd name="T75" fmla="*/ 154 h 199"/>
                <a:gd name="T76" fmla="*/ 2 w 192"/>
                <a:gd name="T77" fmla="*/ 130 h 199"/>
                <a:gd name="T78" fmla="*/ 0 w 192"/>
                <a:gd name="T79" fmla="*/ 103 h 199"/>
                <a:gd name="T80" fmla="*/ 2 w 192"/>
                <a:gd name="T81" fmla="*/ 73 h 199"/>
                <a:gd name="T82" fmla="*/ 12 w 192"/>
                <a:gd name="T83" fmla="*/ 48 h 199"/>
                <a:gd name="T84" fmla="*/ 26 w 192"/>
                <a:gd name="T85" fmla="*/ 27 h 199"/>
                <a:gd name="T86" fmla="*/ 45 w 192"/>
                <a:gd name="T87" fmla="*/ 12 h 199"/>
                <a:gd name="T88" fmla="*/ 70 w 192"/>
                <a:gd name="T89" fmla="*/ 4 h 199"/>
                <a:gd name="T90" fmla="*/ 97 w 192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99">
                  <a:moveTo>
                    <a:pt x="96" y="37"/>
                  </a:moveTo>
                  <a:lnTo>
                    <a:pt x="79" y="40"/>
                  </a:lnTo>
                  <a:lnTo>
                    <a:pt x="66" y="48"/>
                  </a:lnTo>
                  <a:lnTo>
                    <a:pt x="56" y="60"/>
                  </a:lnTo>
                  <a:lnTo>
                    <a:pt x="49" y="78"/>
                  </a:lnTo>
                  <a:lnTo>
                    <a:pt x="46" y="100"/>
                  </a:lnTo>
                  <a:lnTo>
                    <a:pt x="49" y="121"/>
                  </a:lnTo>
                  <a:lnTo>
                    <a:pt x="55" y="139"/>
                  </a:lnTo>
                  <a:lnTo>
                    <a:pt x="66" y="151"/>
                  </a:lnTo>
                  <a:lnTo>
                    <a:pt x="79" y="159"/>
                  </a:lnTo>
                  <a:lnTo>
                    <a:pt x="96" y="162"/>
                  </a:lnTo>
                  <a:lnTo>
                    <a:pt x="113" y="159"/>
                  </a:lnTo>
                  <a:lnTo>
                    <a:pt x="126" y="151"/>
                  </a:lnTo>
                  <a:lnTo>
                    <a:pt x="136" y="139"/>
                  </a:lnTo>
                  <a:lnTo>
                    <a:pt x="143" y="121"/>
                  </a:lnTo>
                  <a:lnTo>
                    <a:pt x="144" y="100"/>
                  </a:lnTo>
                  <a:lnTo>
                    <a:pt x="143" y="78"/>
                  </a:lnTo>
                  <a:lnTo>
                    <a:pt x="136" y="60"/>
                  </a:lnTo>
                  <a:lnTo>
                    <a:pt x="126" y="48"/>
                  </a:lnTo>
                  <a:lnTo>
                    <a:pt x="113" y="40"/>
                  </a:lnTo>
                  <a:lnTo>
                    <a:pt x="96" y="37"/>
                  </a:lnTo>
                  <a:close/>
                  <a:moveTo>
                    <a:pt x="97" y="0"/>
                  </a:moveTo>
                  <a:lnTo>
                    <a:pt x="125" y="4"/>
                  </a:lnTo>
                  <a:lnTo>
                    <a:pt x="148" y="12"/>
                  </a:lnTo>
                  <a:lnTo>
                    <a:pt x="166" y="27"/>
                  </a:lnTo>
                  <a:lnTo>
                    <a:pt x="180" y="47"/>
                  </a:lnTo>
                  <a:lnTo>
                    <a:pt x="190" y="70"/>
                  </a:lnTo>
                  <a:lnTo>
                    <a:pt x="192" y="99"/>
                  </a:lnTo>
                  <a:lnTo>
                    <a:pt x="190" y="128"/>
                  </a:lnTo>
                  <a:lnTo>
                    <a:pt x="180" y="152"/>
                  </a:lnTo>
                  <a:lnTo>
                    <a:pt x="166" y="172"/>
                  </a:lnTo>
                  <a:lnTo>
                    <a:pt x="147" y="187"/>
                  </a:lnTo>
                  <a:lnTo>
                    <a:pt x="122" y="196"/>
                  </a:lnTo>
                  <a:lnTo>
                    <a:pt x="95" y="199"/>
                  </a:lnTo>
                  <a:lnTo>
                    <a:pt x="67" y="196"/>
                  </a:lnTo>
                  <a:lnTo>
                    <a:pt x="44" y="187"/>
                  </a:lnTo>
                  <a:lnTo>
                    <a:pt x="26" y="173"/>
                  </a:lnTo>
                  <a:lnTo>
                    <a:pt x="11" y="154"/>
                  </a:lnTo>
                  <a:lnTo>
                    <a:pt x="2" y="130"/>
                  </a:lnTo>
                  <a:lnTo>
                    <a:pt x="0" y="103"/>
                  </a:lnTo>
                  <a:lnTo>
                    <a:pt x="2" y="73"/>
                  </a:lnTo>
                  <a:lnTo>
                    <a:pt x="12" y="48"/>
                  </a:lnTo>
                  <a:lnTo>
                    <a:pt x="26" y="27"/>
                  </a:lnTo>
                  <a:lnTo>
                    <a:pt x="45" y="12"/>
                  </a:lnTo>
                  <a:lnTo>
                    <a:pt x="70" y="4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" name="Freeform 26"/>
            <p:cNvSpPr>
              <a:spLocks/>
            </p:cNvSpPr>
            <p:nvPr userDrawn="1"/>
          </p:nvSpPr>
          <p:spPr bwMode="auto">
            <a:xfrm>
              <a:off x="3814" y="2354"/>
              <a:ext cx="143" cy="95"/>
            </a:xfrm>
            <a:custGeom>
              <a:avLst/>
              <a:gdLst>
                <a:gd name="T0" fmla="*/ 0 w 286"/>
                <a:gd name="T1" fmla="*/ 0 h 191"/>
                <a:gd name="T2" fmla="*/ 46 w 286"/>
                <a:gd name="T3" fmla="*/ 0 h 191"/>
                <a:gd name="T4" fmla="*/ 51 w 286"/>
                <a:gd name="T5" fmla="*/ 21 h 191"/>
                <a:gd name="T6" fmla="*/ 53 w 286"/>
                <a:gd name="T7" fmla="*/ 37 h 191"/>
                <a:gd name="T8" fmla="*/ 58 w 286"/>
                <a:gd name="T9" fmla="*/ 52 h 191"/>
                <a:gd name="T10" fmla="*/ 60 w 286"/>
                <a:gd name="T11" fmla="*/ 67 h 191"/>
                <a:gd name="T12" fmla="*/ 64 w 286"/>
                <a:gd name="T13" fmla="*/ 84 h 191"/>
                <a:gd name="T14" fmla="*/ 70 w 286"/>
                <a:gd name="T15" fmla="*/ 107 h 191"/>
                <a:gd name="T16" fmla="*/ 74 w 286"/>
                <a:gd name="T17" fmla="*/ 122 h 191"/>
                <a:gd name="T18" fmla="*/ 77 w 286"/>
                <a:gd name="T19" fmla="*/ 133 h 191"/>
                <a:gd name="T20" fmla="*/ 78 w 286"/>
                <a:gd name="T21" fmla="*/ 141 h 191"/>
                <a:gd name="T22" fmla="*/ 78 w 286"/>
                <a:gd name="T23" fmla="*/ 147 h 191"/>
                <a:gd name="T24" fmla="*/ 80 w 286"/>
                <a:gd name="T25" fmla="*/ 166 h 191"/>
                <a:gd name="T26" fmla="*/ 81 w 286"/>
                <a:gd name="T27" fmla="*/ 147 h 191"/>
                <a:gd name="T28" fmla="*/ 84 w 286"/>
                <a:gd name="T29" fmla="*/ 137 h 191"/>
                <a:gd name="T30" fmla="*/ 86 w 286"/>
                <a:gd name="T31" fmla="*/ 122 h 191"/>
                <a:gd name="T32" fmla="*/ 91 w 286"/>
                <a:gd name="T33" fmla="*/ 106 h 191"/>
                <a:gd name="T34" fmla="*/ 95 w 286"/>
                <a:gd name="T35" fmla="*/ 91 h 191"/>
                <a:gd name="T36" fmla="*/ 97 w 286"/>
                <a:gd name="T37" fmla="*/ 82 h 191"/>
                <a:gd name="T38" fmla="*/ 109 w 286"/>
                <a:gd name="T39" fmla="*/ 40 h 191"/>
                <a:gd name="T40" fmla="*/ 117 w 286"/>
                <a:gd name="T41" fmla="*/ 0 h 191"/>
                <a:gd name="T42" fmla="*/ 169 w 286"/>
                <a:gd name="T43" fmla="*/ 0 h 191"/>
                <a:gd name="T44" fmla="*/ 175 w 286"/>
                <a:gd name="T45" fmla="*/ 23 h 191"/>
                <a:gd name="T46" fmla="*/ 188 w 286"/>
                <a:gd name="T47" fmla="*/ 82 h 191"/>
                <a:gd name="T48" fmla="*/ 198 w 286"/>
                <a:gd name="T49" fmla="*/ 126 h 191"/>
                <a:gd name="T50" fmla="*/ 201 w 286"/>
                <a:gd name="T51" fmla="*/ 139 h 191"/>
                <a:gd name="T52" fmla="*/ 202 w 286"/>
                <a:gd name="T53" fmla="*/ 151 h 191"/>
                <a:gd name="T54" fmla="*/ 204 w 286"/>
                <a:gd name="T55" fmla="*/ 166 h 191"/>
                <a:gd name="T56" fmla="*/ 205 w 286"/>
                <a:gd name="T57" fmla="*/ 150 h 191"/>
                <a:gd name="T58" fmla="*/ 208 w 286"/>
                <a:gd name="T59" fmla="*/ 137 h 191"/>
                <a:gd name="T60" fmla="*/ 210 w 286"/>
                <a:gd name="T61" fmla="*/ 125 h 191"/>
                <a:gd name="T62" fmla="*/ 222 w 286"/>
                <a:gd name="T63" fmla="*/ 82 h 191"/>
                <a:gd name="T64" fmla="*/ 237 w 286"/>
                <a:gd name="T65" fmla="*/ 19 h 191"/>
                <a:gd name="T66" fmla="*/ 242 w 286"/>
                <a:gd name="T67" fmla="*/ 0 h 191"/>
                <a:gd name="T68" fmla="*/ 286 w 286"/>
                <a:gd name="T69" fmla="*/ 0 h 191"/>
                <a:gd name="T70" fmla="*/ 277 w 286"/>
                <a:gd name="T71" fmla="*/ 40 h 191"/>
                <a:gd name="T72" fmla="*/ 267 w 286"/>
                <a:gd name="T73" fmla="*/ 76 h 191"/>
                <a:gd name="T74" fmla="*/ 257 w 286"/>
                <a:gd name="T75" fmla="*/ 111 h 191"/>
                <a:gd name="T76" fmla="*/ 245 w 286"/>
                <a:gd name="T77" fmla="*/ 148 h 191"/>
                <a:gd name="T78" fmla="*/ 233 w 286"/>
                <a:gd name="T79" fmla="*/ 191 h 191"/>
                <a:gd name="T80" fmla="*/ 175 w 286"/>
                <a:gd name="T81" fmla="*/ 191 h 191"/>
                <a:gd name="T82" fmla="*/ 161 w 286"/>
                <a:gd name="T83" fmla="*/ 140 h 191"/>
                <a:gd name="T84" fmla="*/ 155 w 286"/>
                <a:gd name="T85" fmla="*/ 113 h 191"/>
                <a:gd name="T86" fmla="*/ 150 w 286"/>
                <a:gd name="T87" fmla="*/ 92 h 191"/>
                <a:gd name="T88" fmla="*/ 147 w 286"/>
                <a:gd name="T89" fmla="*/ 76 h 191"/>
                <a:gd name="T90" fmla="*/ 144 w 286"/>
                <a:gd name="T91" fmla="*/ 62 h 191"/>
                <a:gd name="T92" fmla="*/ 143 w 286"/>
                <a:gd name="T93" fmla="*/ 47 h 191"/>
                <a:gd name="T94" fmla="*/ 143 w 286"/>
                <a:gd name="T95" fmla="*/ 30 h 191"/>
                <a:gd name="T96" fmla="*/ 142 w 286"/>
                <a:gd name="T97" fmla="*/ 48 h 191"/>
                <a:gd name="T98" fmla="*/ 140 w 286"/>
                <a:gd name="T99" fmla="*/ 62 h 191"/>
                <a:gd name="T100" fmla="*/ 137 w 286"/>
                <a:gd name="T101" fmla="*/ 74 h 191"/>
                <a:gd name="T102" fmla="*/ 136 w 286"/>
                <a:gd name="T103" fmla="*/ 87 h 191"/>
                <a:gd name="T104" fmla="*/ 132 w 286"/>
                <a:gd name="T105" fmla="*/ 102 h 191"/>
                <a:gd name="T106" fmla="*/ 128 w 286"/>
                <a:gd name="T107" fmla="*/ 120 h 191"/>
                <a:gd name="T108" fmla="*/ 121 w 286"/>
                <a:gd name="T109" fmla="*/ 141 h 191"/>
                <a:gd name="T110" fmla="*/ 107 w 286"/>
                <a:gd name="T111" fmla="*/ 191 h 191"/>
                <a:gd name="T112" fmla="*/ 49 w 286"/>
                <a:gd name="T113" fmla="*/ 191 h 191"/>
                <a:gd name="T114" fmla="*/ 41 w 286"/>
                <a:gd name="T115" fmla="*/ 162 h 191"/>
                <a:gd name="T116" fmla="*/ 33 w 286"/>
                <a:gd name="T117" fmla="*/ 136 h 191"/>
                <a:gd name="T118" fmla="*/ 26 w 286"/>
                <a:gd name="T119" fmla="*/ 107 h 191"/>
                <a:gd name="T120" fmla="*/ 18 w 286"/>
                <a:gd name="T121" fmla="*/ 78 h 191"/>
                <a:gd name="T122" fmla="*/ 12 w 286"/>
                <a:gd name="T123" fmla="*/ 51 h 191"/>
                <a:gd name="T124" fmla="*/ 0 w 286"/>
                <a:gd name="T1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191">
                  <a:moveTo>
                    <a:pt x="0" y="0"/>
                  </a:moveTo>
                  <a:lnTo>
                    <a:pt x="46" y="0"/>
                  </a:lnTo>
                  <a:lnTo>
                    <a:pt x="51" y="21"/>
                  </a:lnTo>
                  <a:lnTo>
                    <a:pt x="53" y="37"/>
                  </a:lnTo>
                  <a:lnTo>
                    <a:pt x="58" y="52"/>
                  </a:lnTo>
                  <a:lnTo>
                    <a:pt x="60" y="67"/>
                  </a:lnTo>
                  <a:lnTo>
                    <a:pt x="64" y="84"/>
                  </a:lnTo>
                  <a:lnTo>
                    <a:pt x="70" y="107"/>
                  </a:lnTo>
                  <a:lnTo>
                    <a:pt x="74" y="122"/>
                  </a:lnTo>
                  <a:lnTo>
                    <a:pt x="77" y="133"/>
                  </a:lnTo>
                  <a:lnTo>
                    <a:pt x="78" y="141"/>
                  </a:lnTo>
                  <a:lnTo>
                    <a:pt x="78" y="147"/>
                  </a:lnTo>
                  <a:lnTo>
                    <a:pt x="80" y="166"/>
                  </a:lnTo>
                  <a:lnTo>
                    <a:pt x="81" y="147"/>
                  </a:lnTo>
                  <a:lnTo>
                    <a:pt x="84" y="137"/>
                  </a:lnTo>
                  <a:lnTo>
                    <a:pt x="86" y="122"/>
                  </a:lnTo>
                  <a:lnTo>
                    <a:pt x="91" y="106"/>
                  </a:lnTo>
                  <a:lnTo>
                    <a:pt x="95" y="91"/>
                  </a:lnTo>
                  <a:lnTo>
                    <a:pt x="97" y="82"/>
                  </a:lnTo>
                  <a:lnTo>
                    <a:pt x="109" y="40"/>
                  </a:lnTo>
                  <a:lnTo>
                    <a:pt x="117" y="0"/>
                  </a:lnTo>
                  <a:lnTo>
                    <a:pt x="169" y="0"/>
                  </a:lnTo>
                  <a:lnTo>
                    <a:pt x="175" y="23"/>
                  </a:lnTo>
                  <a:lnTo>
                    <a:pt x="188" y="82"/>
                  </a:lnTo>
                  <a:lnTo>
                    <a:pt x="198" y="126"/>
                  </a:lnTo>
                  <a:lnTo>
                    <a:pt x="201" y="139"/>
                  </a:lnTo>
                  <a:lnTo>
                    <a:pt x="202" y="151"/>
                  </a:lnTo>
                  <a:lnTo>
                    <a:pt x="204" y="166"/>
                  </a:lnTo>
                  <a:lnTo>
                    <a:pt x="205" y="150"/>
                  </a:lnTo>
                  <a:lnTo>
                    <a:pt x="208" y="137"/>
                  </a:lnTo>
                  <a:lnTo>
                    <a:pt x="210" y="125"/>
                  </a:lnTo>
                  <a:lnTo>
                    <a:pt x="222" y="82"/>
                  </a:lnTo>
                  <a:lnTo>
                    <a:pt x="237" y="19"/>
                  </a:lnTo>
                  <a:lnTo>
                    <a:pt x="242" y="0"/>
                  </a:lnTo>
                  <a:lnTo>
                    <a:pt x="286" y="0"/>
                  </a:lnTo>
                  <a:lnTo>
                    <a:pt x="277" y="40"/>
                  </a:lnTo>
                  <a:lnTo>
                    <a:pt x="267" y="76"/>
                  </a:lnTo>
                  <a:lnTo>
                    <a:pt x="257" y="111"/>
                  </a:lnTo>
                  <a:lnTo>
                    <a:pt x="245" y="148"/>
                  </a:lnTo>
                  <a:lnTo>
                    <a:pt x="233" y="191"/>
                  </a:lnTo>
                  <a:lnTo>
                    <a:pt x="175" y="191"/>
                  </a:lnTo>
                  <a:lnTo>
                    <a:pt x="161" y="140"/>
                  </a:lnTo>
                  <a:lnTo>
                    <a:pt x="155" y="113"/>
                  </a:lnTo>
                  <a:lnTo>
                    <a:pt x="150" y="92"/>
                  </a:lnTo>
                  <a:lnTo>
                    <a:pt x="147" y="76"/>
                  </a:lnTo>
                  <a:lnTo>
                    <a:pt x="144" y="62"/>
                  </a:lnTo>
                  <a:lnTo>
                    <a:pt x="143" y="47"/>
                  </a:lnTo>
                  <a:lnTo>
                    <a:pt x="143" y="30"/>
                  </a:lnTo>
                  <a:lnTo>
                    <a:pt x="142" y="48"/>
                  </a:lnTo>
                  <a:lnTo>
                    <a:pt x="140" y="62"/>
                  </a:lnTo>
                  <a:lnTo>
                    <a:pt x="137" y="74"/>
                  </a:lnTo>
                  <a:lnTo>
                    <a:pt x="136" y="87"/>
                  </a:lnTo>
                  <a:lnTo>
                    <a:pt x="132" y="102"/>
                  </a:lnTo>
                  <a:lnTo>
                    <a:pt x="128" y="120"/>
                  </a:lnTo>
                  <a:lnTo>
                    <a:pt x="121" y="141"/>
                  </a:lnTo>
                  <a:lnTo>
                    <a:pt x="107" y="191"/>
                  </a:lnTo>
                  <a:lnTo>
                    <a:pt x="49" y="191"/>
                  </a:lnTo>
                  <a:lnTo>
                    <a:pt x="41" y="162"/>
                  </a:lnTo>
                  <a:lnTo>
                    <a:pt x="33" y="136"/>
                  </a:lnTo>
                  <a:lnTo>
                    <a:pt x="26" y="107"/>
                  </a:lnTo>
                  <a:lnTo>
                    <a:pt x="18" y="78"/>
                  </a:lnTo>
                  <a:lnTo>
                    <a:pt x="12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" name="Freeform 27"/>
            <p:cNvSpPr>
              <a:spLocks/>
            </p:cNvSpPr>
            <p:nvPr userDrawn="1"/>
          </p:nvSpPr>
          <p:spPr bwMode="auto">
            <a:xfrm>
              <a:off x="3974" y="2354"/>
              <a:ext cx="62" cy="95"/>
            </a:xfrm>
            <a:custGeom>
              <a:avLst/>
              <a:gdLst>
                <a:gd name="T0" fmla="*/ 0 w 124"/>
                <a:gd name="T1" fmla="*/ 0 h 191"/>
                <a:gd name="T2" fmla="*/ 123 w 124"/>
                <a:gd name="T3" fmla="*/ 0 h 191"/>
                <a:gd name="T4" fmla="*/ 123 w 124"/>
                <a:gd name="T5" fmla="*/ 39 h 191"/>
                <a:gd name="T6" fmla="*/ 44 w 124"/>
                <a:gd name="T7" fmla="*/ 39 h 191"/>
                <a:gd name="T8" fmla="*/ 44 w 124"/>
                <a:gd name="T9" fmla="*/ 76 h 191"/>
                <a:gd name="T10" fmla="*/ 120 w 124"/>
                <a:gd name="T11" fmla="*/ 76 h 191"/>
                <a:gd name="T12" fmla="*/ 120 w 124"/>
                <a:gd name="T13" fmla="*/ 113 h 191"/>
                <a:gd name="T14" fmla="*/ 44 w 124"/>
                <a:gd name="T15" fmla="*/ 113 h 191"/>
                <a:gd name="T16" fmla="*/ 44 w 124"/>
                <a:gd name="T17" fmla="*/ 154 h 191"/>
                <a:gd name="T18" fmla="*/ 124 w 124"/>
                <a:gd name="T19" fmla="*/ 154 h 191"/>
                <a:gd name="T20" fmla="*/ 124 w 124"/>
                <a:gd name="T21" fmla="*/ 191 h 191"/>
                <a:gd name="T22" fmla="*/ 0 w 124"/>
                <a:gd name="T23" fmla="*/ 191 h 191"/>
                <a:gd name="T24" fmla="*/ 0 w 124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91">
                  <a:moveTo>
                    <a:pt x="0" y="0"/>
                  </a:moveTo>
                  <a:lnTo>
                    <a:pt x="123" y="0"/>
                  </a:lnTo>
                  <a:lnTo>
                    <a:pt x="123" y="39"/>
                  </a:lnTo>
                  <a:lnTo>
                    <a:pt x="44" y="39"/>
                  </a:lnTo>
                  <a:lnTo>
                    <a:pt x="44" y="76"/>
                  </a:lnTo>
                  <a:lnTo>
                    <a:pt x="120" y="76"/>
                  </a:lnTo>
                  <a:lnTo>
                    <a:pt x="120" y="113"/>
                  </a:lnTo>
                  <a:lnTo>
                    <a:pt x="44" y="113"/>
                  </a:lnTo>
                  <a:lnTo>
                    <a:pt x="44" y="154"/>
                  </a:lnTo>
                  <a:lnTo>
                    <a:pt x="124" y="154"/>
                  </a:lnTo>
                  <a:lnTo>
                    <a:pt x="1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" name="Freeform 28"/>
            <p:cNvSpPr>
              <a:spLocks noEditPoints="1"/>
            </p:cNvSpPr>
            <p:nvPr userDrawn="1"/>
          </p:nvSpPr>
          <p:spPr bwMode="auto">
            <a:xfrm>
              <a:off x="4060" y="2353"/>
              <a:ext cx="84" cy="96"/>
            </a:xfrm>
            <a:custGeom>
              <a:avLst/>
              <a:gdLst>
                <a:gd name="T0" fmla="*/ 58 w 168"/>
                <a:gd name="T1" fmla="*/ 35 h 192"/>
                <a:gd name="T2" fmla="*/ 53 w 168"/>
                <a:gd name="T3" fmla="*/ 35 h 192"/>
                <a:gd name="T4" fmla="*/ 48 w 168"/>
                <a:gd name="T5" fmla="*/ 35 h 192"/>
                <a:gd name="T6" fmla="*/ 42 w 168"/>
                <a:gd name="T7" fmla="*/ 35 h 192"/>
                <a:gd name="T8" fmla="*/ 42 w 168"/>
                <a:gd name="T9" fmla="*/ 86 h 192"/>
                <a:gd name="T10" fmla="*/ 48 w 168"/>
                <a:gd name="T11" fmla="*/ 86 h 192"/>
                <a:gd name="T12" fmla="*/ 52 w 168"/>
                <a:gd name="T13" fmla="*/ 86 h 192"/>
                <a:gd name="T14" fmla="*/ 56 w 168"/>
                <a:gd name="T15" fmla="*/ 88 h 192"/>
                <a:gd name="T16" fmla="*/ 74 w 168"/>
                <a:gd name="T17" fmla="*/ 85 h 192"/>
                <a:gd name="T18" fmla="*/ 86 w 168"/>
                <a:gd name="T19" fmla="*/ 81 h 192"/>
                <a:gd name="T20" fmla="*/ 93 w 168"/>
                <a:gd name="T21" fmla="*/ 72 h 192"/>
                <a:gd name="T22" fmla="*/ 96 w 168"/>
                <a:gd name="T23" fmla="*/ 61 h 192"/>
                <a:gd name="T24" fmla="*/ 93 w 168"/>
                <a:gd name="T25" fmla="*/ 49 h 192"/>
                <a:gd name="T26" fmla="*/ 86 w 168"/>
                <a:gd name="T27" fmla="*/ 41 h 192"/>
                <a:gd name="T28" fmla="*/ 75 w 168"/>
                <a:gd name="T29" fmla="*/ 37 h 192"/>
                <a:gd name="T30" fmla="*/ 58 w 168"/>
                <a:gd name="T31" fmla="*/ 35 h 192"/>
                <a:gd name="T32" fmla="*/ 53 w 168"/>
                <a:gd name="T33" fmla="*/ 0 h 192"/>
                <a:gd name="T34" fmla="*/ 74 w 168"/>
                <a:gd name="T35" fmla="*/ 1 h 192"/>
                <a:gd name="T36" fmla="*/ 89 w 168"/>
                <a:gd name="T37" fmla="*/ 2 h 192"/>
                <a:gd name="T38" fmla="*/ 102 w 168"/>
                <a:gd name="T39" fmla="*/ 7 h 192"/>
                <a:gd name="T40" fmla="*/ 113 w 168"/>
                <a:gd name="T41" fmla="*/ 11 h 192"/>
                <a:gd name="T42" fmla="*/ 128 w 168"/>
                <a:gd name="T43" fmla="*/ 24 h 192"/>
                <a:gd name="T44" fmla="*/ 137 w 168"/>
                <a:gd name="T45" fmla="*/ 41 h 192"/>
                <a:gd name="T46" fmla="*/ 140 w 168"/>
                <a:gd name="T47" fmla="*/ 61 h 192"/>
                <a:gd name="T48" fmla="*/ 139 w 168"/>
                <a:gd name="T49" fmla="*/ 78 h 192"/>
                <a:gd name="T50" fmla="*/ 132 w 168"/>
                <a:gd name="T51" fmla="*/ 92 h 192"/>
                <a:gd name="T52" fmla="*/ 121 w 168"/>
                <a:gd name="T53" fmla="*/ 104 h 192"/>
                <a:gd name="T54" fmla="*/ 106 w 168"/>
                <a:gd name="T55" fmla="*/ 114 h 192"/>
                <a:gd name="T56" fmla="*/ 114 w 168"/>
                <a:gd name="T57" fmla="*/ 126 h 192"/>
                <a:gd name="T58" fmla="*/ 126 w 168"/>
                <a:gd name="T59" fmla="*/ 142 h 192"/>
                <a:gd name="T60" fmla="*/ 140 w 168"/>
                <a:gd name="T61" fmla="*/ 160 h 192"/>
                <a:gd name="T62" fmla="*/ 154 w 168"/>
                <a:gd name="T63" fmla="*/ 177 h 192"/>
                <a:gd name="T64" fmla="*/ 165 w 168"/>
                <a:gd name="T65" fmla="*/ 189 h 192"/>
                <a:gd name="T66" fmla="*/ 168 w 168"/>
                <a:gd name="T67" fmla="*/ 192 h 192"/>
                <a:gd name="T68" fmla="*/ 113 w 168"/>
                <a:gd name="T69" fmla="*/ 192 h 192"/>
                <a:gd name="T70" fmla="*/ 104 w 168"/>
                <a:gd name="T71" fmla="*/ 182 h 192"/>
                <a:gd name="T72" fmla="*/ 93 w 168"/>
                <a:gd name="T73" fmla="*/ 167 h 192"/>
                <a:gd name="T74" fmla="*/ 82 w 168"/>
                <a:gd name="T75" fmla="*/ 152 h 192"/>
                <a:gd name="T76" fmla="*/ 73 w 168"/>
                <a:gd name="T77" fmla="*/ 137 h 192"/>
                <a:gd name="T78" fmla="*/ 64 w 168"/>
                <a:gd name="T79" fmla="*/ 125 h 192"/>
                <a:gd name="T80" fmla="*/ 62 w 168"/>
                <a:gd name="T81" fmla="*/ 121 h 192"/>
                <a:gd name="T82" fmla="*/ 58 w 168"/>
                <a:gd name="T83" fmla="*/ 121 h 192"/>
                <a:gd name="T84" fmla="*/ 53 w 168"/>
                <a:gd name="T85" fmla="*/ 121 h 192"/>
                <a:gd name="T86" fmla="*/ 51 w 168"/>
                <a:gd name="T87" fmla="*/ 121 h 192"/>
                <a:gd name="T88" fmla="*/ 48 w 168"/>
                <a:gd name="T89" fmla="*/ 121 h 192"/>
                <a:gd name="T90" fmla="*/ 42 w 168"/>
                <a:gd name="T91" fmla="*/ 121 h 192"/>
                <a:gd name="T92" fmla="*/ 42 w 168"/>
                <a:gd name="T93" fmla="*/ 192 h 192"/>
                <a:gd name="T94" fmla="*/ 0 w 168"/>
                <a:gd name="T95" fmla="*/ 192 h 192"/>
                <a:gd name="T96" fmla="*/ 0 w 168"/>
                <a:gd name="T97" fmla="*/ 2 h 192"/>
                <a:gd name="T98" fmla="*/ 4 w 168"/>
                <a:gd name="T99" fmla="*/ 2 h 192"/>
                <a:gd name="T100" fmla="*/ 23 w 168"/>
                <a:gd name="T101" fmla="*/ 1 h 192"/>
                <a:gd name="T102" fmla="*/ 40 w 168"/>
                <a:gd name="T103" fmla="*/ 1 h 192"/>
                <a:gd name="T104" fmla="*/ 53 w 168"/>
                <a:gd name="T10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192">
                  <a:moveTo>
                    <a:pt x="58" y="35"/>
                  </a:moveTo>
                  <a:lnTo>
                    <a:pt x="53" y="35"/>
                  </a:lnTo>
                  <a:lnTo>
                    <a:pt x="48" y="35"/>
                  </a:lnTo>
                  <a:lnTo>
                    <a:pt x="42" y="35"/>
                  </a:lnTo>
                  <a:lnTo>
                    <a:pt x="42" y="86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6" y="88"/>
                  </a:lnTo>
                  <a:lnTo>
                    <a:pt x="74" y="85"/>
                  </a:lnTo>
                  <a:lnTo>
                    <a:pt x="86" y="81"/>
                  </a:lnTo>
                  <a:lnTo>
                    <a:pt x="93" y="72"/>
                  </a:lnTo>
                  <a:lnTo>
                    <a:pt x="96" y="61"/>
                  </a:lnTo>
                  <a:lnTo>
                    <a:pt x="93" y="49"/>
                  </a:lnTo>
                  <a:lnTo>
                    <a:pt x="86" y="41"/>
                  </a:lnTo>
                  <a:lnTo>
                    <a:pt x="75" y="37"/>
                  </a:lnTo>
                  <a:lnTo>
                    <a:pt x="58" y="35"/>
                  </a:lnTo>
                  <a:close/>
                  <a:moveTo>
                    <a:pt x="53" y="0"/>
                  </a:moveTo>
                  <a:lnTo>
                    <a:pt x="74" y="1"/>
                  </a:lnTo>
                  <a:lnTo>
                    <a:pt x="89" y="2"/>
                  </a:lnTo>
                  <a:lnTo>
                    <a:pt x="102" y="7"/>
                  </a:lnTo>
                  <a:lnTo>
                    <a:pt x="113" y="11"/>
                  </a:lnTo>
                  <a:lnTo>
                    <a:pt x="128" y="24"/>
                  </a:lnTo>
                  <a:lnTo>
                    <a:pt x="137" y="41"/>
                  </a:lnTo>
                  <a:lnTo>
                    <a:pt x="140" y="61"/>
                  </a:lnTo>
                  <a:lnTo>
                    <a:pt x="139" y="78"/>
                  </a:lnTo>
                  <a:lnTo>
                    <a:pt x="132" y="92"/>
                  </a:lnTo>
                  <a:lnTo>
                    <a:pt x="121" y="104"/>
                  </a:lnTo>
                  <a:lnTo>
                    <a:pt x="106" y="114"/>
                  </a:lnTo>
                  <a:lnTo>
                    <a:pt x="114" y="126"/>
                  </a:lnTo>
                  <a:lnTo>
                    <a:pt x="126" y="142"/>
                  </a:lnTo>
                  <a:lnTo>
                    <a:pt x="140" y="160"/>
                  </a:lnTo>
                  <a:lnTo>
                    <a:pt x="154" y="177"/>
                  </a:lnTo>
                  <a:lnTo>
                    <a:pt x="165" y="189"/>
                  </a:lnTo>
                  <a:lnTo>
                    <a:pt x="168" y="192"/>
                  </a:lnTo>
                  <a:lnTo>
                    <a:pt x="113" y="192"/>
                  </a:lnTo>
                  <a:lnTo>
                    <a:pt x="104" y="182"/>
                  </a:lnTo>
                  <a:lnTo>
                    <a:pt x="93" y="167"/>
                  </a:lnTo>
                  <a:lnTo>
                    <a:pt x="82" y="152"/>
                  </a:lnTo>
                  <a:lnTo>
                    <a:pt x="73" y="137"/>
                  </a:lnTo>
                  <a:lnTo>
                    <a:pt x="64" y="125"/>
                  </a:lnTo>
                  <a:lnTo>
                    <a:pt x="62" y="121"/>
                  </a:lnTo>
                  <a:lnTo>
                    <a:pt x="58" y="121"/>
                  </a:lnTo>
                  <a:lnTo>
                    <a:pt x="53" y="121"/>
                  </a:lnTo>
                  <a:lnTo>
                    <a:pt x="51" y="121"/>
                  </a:lnTo>
                  <a:lnTo>
                    <a:pt x="48" y="121"/>
                  </a:lnTo>
                  <a:lnTo>
                    <a:pt x="42" y="121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"/>
                  </a:lnTo>
                  <a:lnTo>
                    <a:pt x="4" y="2"/>
                  </a:lnTo>
                  <a:lnTo>
                    <a:pt x="23" y="1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" name="Freeform 29"/>
            <p:cNvSpPr>
              <a:spLocks/>
            </p:cNvSpPr>
            <p:nvPr userDrawn="1"/>
          </p:nvSpPr>
          <p:spPr bwMode="auto">
            <a:xfrm>
              <a:off x="4196" y="2354"/>
              <a:ext cx="83" cy="95"/>
            </a:xfrm>
            <a:custGeom>
              <a:avLst/>
              <a:gdLst>
                <a:gd name="T0" fmla="*/ 0 w 165"/>
                <a:gd name="T1" fmla="*/ 0 h 191"/>
                <a:gd name="T2" fmla="*/ 165 w 165"/>
                <a:gd name="T3" fmla="*/ 0 h 191"/>
                <a:gd name="T4" fmla="*/ 165 w 165"/>
                <a:gd name="T5" fmla="*/ 39 h 191"/>
                <a:gd name="T6" fmla="*/ 104 w 165"/>
                <a:gd name="T7" fmla="*/ 39 h 191"/>
                <a:gd name="T8" fmla="*/ 104 w 165"/>
                <a:gd name="T9" fmla="*/ 191 h 191"/>
                <a:gd name="T10" fmla="*/ 60 w 165"/>
                <a:gd name="T11" fmla="*/ 191 h 191"/>
                <a:gd name="T12" fmla="*/ 60 w 165"/>
                <a:gd name="T13" fmla="*/ 39 h 191"/>
                <a:gd name="T14" fmla="*/ 0 w 165"/>
                <a:gd name="T15" fmla="*/ 39 h 191"/>
                <a:gd name="T16" fmla="*/ 0 w 165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91">
                  <a:moveTo>
                    <a:pt x="0" y="0"/>
                  </a:moveTo>
                  <a:lnTo>
                    <a:pt x="165" y="0"/>
                  </a:lnTo>
                  <a:lnTo>
                    <a:pt x="165" y="39"/>
                  </a:lnTo>
                  <a:lnTo>
                    <a:pt x="104" y="39"/>
                  </a:lnTo>
                  <a:lnTo>
                    <a:pt x="104" y="191"/>
                  </a:lnTo>
                  <a:lnTo>
                    <a:pt x="60" y="191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" name="Freeform 30"/>
            <p:cNvSpPr>
              <a:spLocks noEditPoints="1"/>
            </p:cNvSpPr>
            <p:nvPr userDrawn="1"/>
          </p:nvSpPr>
          <p:spPr bwMode="auto">
            <a:xfrm>
              <a:off x="4283" y="2351"/>
              <a:ext cx="97" cy="100"/>
            </a:xfrm>
            <a:custGeom>
              <a:avLst/>
              <a:gdLst>
                <a:gd name="T0" fmla="*/ 97 w 193"/>
                <a:gd name="T1" fmla="*/ 37 h 199"/>
                <a:gd name="T2" fmla="*/ 80 w 193"/>
                <a:gd name="T3" fmla="*/ 40 h 199"/>
                <a:gd name="T4" fmla="*/ 66 w 193"/>
                <a:gd name="T5" fmla="*/ 48 h 199"/>
                <a:gd name="T6" fmla="*/ 57 w 193"/>
                <a:gd name="T7" fmla="*/ 60 h 199"/>
                <a:gd name="T8" fmla="*/ 50 w 193"/>
                <a:gd name="T9" fmla="*/ 78 h 199"/>
                <a:gd name="T10" fmla="*/ 47 w 193"/>
                <a:gd name="T11" fmla="*/ 100 h 199"/>
                <a:gd name="T12" fmla="*/ 50 w 193"/>
                <a:gd name="T13" fmla="*/ 121 h 199"/>
                <a:gd name="T14" fmla="*/ 55 w 193"/>
                <a:gd name="T15" fmla="*/ 139 h 199"/>
                <a:gd name="T16" fmla="*/ 66 w 193"/>
                <a:gd name="T17" fmla="*/ 151 h 199"/>
                <a:gd name="T18" fmla="*/ 80 w 193"/>
                <a:gd name="T19" fmla="*/ 159 h 199"/>
                <a:gd name="T20" fmla="*/ 97 w 193"/>
                <a:gd name="T21" fmla="*/ 162 h 199"/>
                <a:gd name="T22" fmla="*/ 113 w 193"/>
                <a:gd name="T23" fmla="*/ 159 h 199"/>
                <a:gd name="T24" fmla="*/ 127 w 193"/>
                <a:gd name="T25" fmla="*/ 151 h 199"/>
                <a:gd name="T26" fmla="*/ 137 w 193"/>
                <a:gd name="T27" fmla="*/ 139 h 199"/>
                <a:gd name="T28" fmla="*/ 144 w 193"/>
                <a:gd name="T29" fmla="*/ 121 h 199"/>
                <a:gd name="T30" fmla="*/ 145 w 193"/>
                <a:gd name="T31" fmla="*/ 100 h 199"/>
                <a:gd name="T32" fmla="*/ 144 w 193"/>
                <a:gd name="T33" fmla="*/ 78 h 199"/>
                <a:gd name="T34" fmla="*/ 137 w 193"/>
                <a:gd name="T35" fmla="*/ 60 h 199"/>
                <a:gd name="T36" fmla="*/ 127 w 193"/>
                <a:gd name="T37" fmla="*/ 48 h 199"/>
                <a:gd name="T38" fmla="*/ 113 w 193"/>
                <a:gd name="T39" fmla="*/ 40 h 199"/>
                <a:gd name="T40" fmla="*/ 97 w 193"/>
                <a:gd name="T41" fmla="*/ 37 h 199"/>
                <a:gd name="T42" fmla="*/ 98 w 193"/>
                <a:gd name="T43" fmla="*/ 0 h 199"/>
                <a:gd name="T44" fmla="*/ 126 w 193"/>
                <a:gd name="T45" fmla="*/ 4 h 199"/>
                <a:gd name="T46" fmla="*/ 149 w 193"/>
                <a:gd name="T47" fmla="*/ 12 h 199"/>
                <a:gd name="T48" fmla="*/ 167 w 193"/>
                <a:gd name="T49" fmla="*/ 27 h 199"/>
                <a:gd name="T50" fmla="*/ 181 w 193"/>
                <a:gd name="T51" fmla="*/ 47 h 199"/>
                <a:gd name="T52" fmla="*/ 190 w 193"/>
                <a:gd name="T53" fmla="*/ 70 h 199"/>
                <a:gd name="T54" fmla="*/ 193 w 193"/>
                <a:gd name="T55" fmla="*/ 99 h 199"/>
                <a:gd name="T56" fmla="*/ 190 w 193"/>
                <a:gd name="T57" fmla="*/ 128 h 199"/>
                <a:gd name="T58" fmla="*/ 181 w 193"/>
                <a:gd name="T59" fmla="*/ 152 h 199"/>
                <a:gd name="T60" fmla="*/ 167 w 193"/>
                <a:gd name="T61" fmla="*/ 172 h 199"/>
                <a:gd name="T62" fmla="*/ 148 w 193"/>
                <a:gd name="T63" fmla="*/ 187 h 199"/>
                <a:gd name="T64" fmla="*/ 123 w 193"/>
                <a:gd name="T65" fmla="*/ 196 h 199"/>
                <a:gd name="T66" fmla="*/ 95 w 193"/>
                <a:gd name="T67" fmla="*/ 199 h 199"/>
                <a:gd name="T68" fmla="*/ 68 w 193"/>
                <a:gd name="T69" fmla="*/ 196 h 199"/>
                <a:gd name="T70" fmla="*/ 44 w 193"/>
                <a:gd name="T71" fmla="*/ 187 h 199"/>
                <a:gd name="T72" fmla="*/ 26 w 193"/>
                <a:gd name="T73" fmla="*/ 173 h 199"/>
                <a:gd name="T74" fmla="*/ 11 w 193"/>
                <a:gd name="T75" fmla="*/ 154 h 199"/>
                <a:gd name="T76" fmla="*/ 3 w 193"/>
                <a:gd name="T77" fmla="*/ 130 h 199"/>
                <a:gd name="T78" fmla="*/ 0 w 193"/>
                <a:gd name="T79" fmla="*/ 103 h 199"/>
                <a:gd name="T80" fmla="*/ 3 w 193"/>
                <a:gd name="T81" fmla="*/ 73 h 199"/>
                <a:gd name="T82" fmla="*/ 13 w 193"/>
                <a:gd name="T83" fmla="*/ 48 h 199"/>
                <a:gd name="T84" fmla="*/ 26 w 193"/>
                <a:gd name="T85" fmla="*/ 27 h 199"/>
                <a:gd name="T86" fmla="*/ 46 w 193"/>
                <a:gd name="T87" fmla="*/ 12 h 199"/>
                <a:gd name="T88" fmla="*/ 70 w 193"/>
                <a:gd name="T89" fmla="*/ 4 h 199"/>
                <a:gd name="T90" fmla="*/ 98 w 193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199">
                  <a:moveTo>
                    <a:pt x="97" y="37"/>
                  </a:moveTo>
                  <a:lnTo>
                    <a:pt x="80" y="40"/>
                  </a:lnTo>
                  <a:lnTo>
                    <a:pt x="66" y="48"/>
                  </a:lnTo>
                  <a:lnTo>
                    <a:pt x="57" y="60"/>
                  </a:lnTo>
                  <a:lnTo>
                    <a:pt x="50" y="78"/>
                  </a:lnTo>
                  <a:lnTo>
                    <a:pt x="47" y="100"/>
                  </a:lnTo>
                  <a:lnTo>
                    <a:pt x="50" y="121"/>
                  </a:lnTo>
                  <a:lnTo>
                    <a:pt x="55" y="139"/>
                  </a:lnTo>
                  <a:lnTo>
                    <a:pt x="66" y="151"/>
                  </a:lnTo>
                  <a:lnTo>
                    <a:pt x="80" y="159"/>
                  </a:lnTo>
                  <a:lnTo>
                    <a:pt x="97" y="162"/>
                  </a:lnTo>
                  <a:lnTo>
                    <a:pt x="113" y="159"/>
                  </a:lnTo>
                  <a:lnTo>
                    <a:pt x="127" y="151"/>
                  </a:lnTo>
                  <a:lnTo>
                    <a:pt x="137" y="139"/>
                  </a:lnTo>
                  <a:lnTo>
                    <a:pt x="144" y="121"/>
                  </a:lnTo>
                  <a:lnTo>
                    <a:pt x="145" y="100"/>
                  </a:lnTo>
                  <a:lnTo>
                    <a:pt x="144" y="78"/>
                  </a:lnTo>
                  <a:lnTo>
                    <a:pt x="137" y="60"/>
                  </a:lnTo>
                  <a:lnTo>
                    <a:pt x="127" y="48"/>
                  </a:lnTo>
                  <a:lnTo>
                    <a:pt x="113" y="40"/>
                  </a:lnTo>
                  <a:lnTo>
                    <a:pt x="97" y="37"/>
                  </a:lnTo>
                  <a:close/>
                  <a:moveTo>
                    <a:pt x="98" y="0"/>
                  </a:moveTo>
                  <a:lnTo>
                    <a:pt x="126" y="4"/>
                  </a:lnTo>
                  <a:lnTo>
                    <a:pt x="149" y="12"/>
                  </a:lnTo>
                  <a:lnTo>
                    <a:pt x="167" y="27"/>
                  </a:lnTo>
                  <a:lnTo>
                    <a:pt x="181" y="47"/>
                  </a:lnTo>
                  <a:lnTo>
                    <a:pt x="190" y="70"/>
                  </a:lnTo>
                  <a:lnTo>
                    <a:pt x="193" y="99"/>
                  </a:lnTo>
                  <a:lnTo>
                    <a:pt x="190" y="128"/>
                  </a:lnTo>
                  <a:lnTo>
                    <a:pt x="181" y="152"/>
                  </a:lnTo>
                  <a:lnTo>
                    <a:pt x="167" y="172"/>
                  </a:lnTo>
                  <a:lnTo>
                    <a:pt x="148" y="187"/>
                  </a:lnTo>
                  <a:lnTo>
                    <a:pt x="123" y="196"/>
                  </a:lnTo>
                  <a:lnTo>
                    <a:pt x="95" y="199"/>
                  </a:lnTo>
                  <a:lnTo>
                    <a:pt x="68" y="196"/>
                  </a:lnTo>
                  <a:lnTo>
                    <a:pt x="44" y="187"/>
                  </a:lnTo>
                  <a:lnTo>
                    <a:pt x="26" y="173"/>
                  </a:lnTo>
                  <a:lnTo>
                    <a:pt x="11" y="154"/>
                  </a:lnTo>
                  <a:lnTo>
                    <a:pt x="3" y="130"/>
                  </a:lnTo>
                  <a:lnTo>
                    <a:pt x="0" y="103"/>
                  </a:lnTo>
                  <a:lnTo>
                    <a:pt x="3" y="73"/>
                  </a:lnTo>
                  <a:lnTo>
                    <a:pt x="13" y="48"/>
                  </a:lnTo>
                  <a:lnTo>
                    <a:pt x="26" y="27"/>
                  </a:lnTo>
                  <a:lnTo>
                    <a:pt x="46" y="12"/>
                  </a:lnTo>
                  <a:lnTo>
                    <a:pt x="70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" name="Freeform 31"/>
            <p:cNvSpPr>
              <a:spLocks/>
            </p:cNvSpPr>
            <p:nvPr userDrawn="1"/>
          </p:nvSpPr>
          <p:spPr bwMode="auto">
            <a:xfrm>
              <a:off x="4440" y="2352"/>
              <a:ext cx="84" cy="98"/>
            </a:xfrm>
            <a:custGeom>
              <a:avLst/>
              <a:gdLst>
                <a:gd name="T0" fmla="*/ 111 w 167"/>
                <a:gd name="T1" fmla="*/ 0 h 197"/>
                <a:gd name="T2" fmla="*/ 130 w 167"/>
                <a:gd name="T3" fmla="*/ 2 h 197"/>
                <a:gd name="T4" fmla="*/ 148 w 167"/>
                <a:gd name="T5" fmla="*/ 4 h 197"/>
                <a:gd name="T6" fmla="*/ 167 w 167"/>
                <a:gd name="T7" fmla="*/ 11 h 197"/>
                <a:gd name="T8" fmla="*/ 167 w 167"/>
                <a:gd name="T9" fmla="*/ 54 h 197"/>
                <a:gd name="T10" fmla="*/ 149 w 167"/>
                <a:gd name="T11" fmla="*/ 44 h 197"/>
                <a:gd name="T12" fmla="*/ 133 w 167"/>
                <a:gd name="T13" fmla="*/ 40 h 197"/>
                <a:gd name="T14" fmla="*/ 115 w 167"/>
                <a:gd name="T15" fmla="*/ 39 h 197"/>
                <a:gd name="T16" fmla="*/ 93 w 167"/>
                <a:gd name="T17" fmla="*/ 42 h 197"/>
                <a:gd name="T18" fmla="*/ 73 w 167"/>
                <a:gd name="T19" fmla="*/ 48 h 197"/>
                <a:gd name="T20" fmla="*/ 60 w 167"/>
                <a:gd name="T21" fmla="*/ 61 h 197"/>
                <a:gd name="T22" fmla="*/ 51 w 167"/>
                <a:gd name="T23" fmla="*/ 79 h 197"/>
                <a:gd name="T24" fmla="*/ 49 w 167"/>
                <a:gd name="T25" fmla="*/ 99 h 197"/>
                <a:gd name="T26" fmla="*/ 51 w 167"/>
                <a:gd name="T27" fmla="*/ 120 h 197"/>
                <a:gd name="T28" fmla="*/ 60 w 167"/>
                <a:gd name="T29" fmla="*/ 135 h 197"/>
                <a:gd name="T30" fmla="*/ 73 w 167"/>
                <a:gd name="T31" fmla="*/ 147 h 197"/>
                <a:gd name="T32" fmla="*/ 91 w 167"/>
                <a:gd name="T33" fmla="*/ 155 h 197"/>
                <a:gd name="T34" fmla="*/ 113 w 167"/>
                <a:gd name="T35" fmla="*/ 158 h 197"/>
                <a:gd name="T36" fmla="*/ 131 w 167"/>
                <a:gd name="T37" fmla="*/ 157 h 197"/>
                <a:gd name="T38" fmla="*/ 149 w 167"/>
                <a:gd name="T39" fmla="*/ 151 h 197"/>
                <a:gd name="T40" fmla="*/ 167 w 167"/>
                <a:gd name="T41" fmla="*/ 143 h 197"/>
                <a:gd name="T42" fmla="*/ 167 w 167"/>
                <a:gd name="T43" fmla="*/ 186 h 197"/>
                <a:gd name="T44" fmla="*/ 148 w 167"/>
                <a:gd name="T45" fmla="*/ 193 h 197"/>
                <a:gd name="T46" fmla="*/ 127 w 167"/>
                <a:gd name="T47" fmla="*/ 195 h 197"/>
                <a:gd name="T48" fmla="*/ 107 w 167"/>
                <a:gd name="T49" fmla="*/ 197 h 197"/>
                <a:gd name="T50" fmla="*/ 76 w 167"/>
                <a:gd name="T51" fmla="*/ 194 h 197"/>
                <a:gd name="T52" fmla="*/ 50 w 167"/>
                <a:gd name="T53" fmla="*/ 186 h 197"/>
                <a:gd name="T54" fmla="*/ 29 w 167"/>
                <a:gd name="T55" fmla="*/ 171 h 197"/>
                <a:gd name="T56" fmla="*/ 13 w 167"/>
                <a:gd name="T57" fmla="*/ 153 h 197"/>
                <a:gd name="T58" fmla="*/ 3 w 167"/>
                <a:gd name="T59" fmla="*/ 128 h 197"/>
                <a:gd name="T60" fmla="*/ 0 w 167"/>
                <a:gd name="T61" fmla="*/ 101 h 197"/>
                <a:gd name="T62" fmla="*/ 5 w 167"/>
                <a:gd name="T63" fmla="*/ 72 h 197"/>
                <a:gd name="T64" fmla="*/ 14 w 167"/>
                <a:gd name="T65" fmla="*/ 47 h 197"/>
                <a:gd name="T66" fmla="*/ 31 w 167"/>
                <a:gd name="T67" fmla="*/ 28 h 197"/>
                <a:gd name="T68" fmla="*/ 53 w 167"/>
                <a:gd name="T69" fmla="*/ 13 h 197"/>
                <a:gd name="T70" fmla="*/ 79 w 167"/>
                <a:gd name="T71" fmla="*/ 3 h 197"/>
                <a:gd name="T72" fmla="*/ 111 w 16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197">
                  <a:moveTo>
                    <a:pt x="111" y="0"/>
                  </a:moveTo>
                  <a:lnTo>
                    <a:pt x="130" y="2"/>
                  </a:lnTo>
                  <a:lnTo>
                    <a:pt x="148" y="4"/>
                  </a:lnTo>
                  <a:lnTo>
                    <a:pt x="167" y="11"/>
                  </a:lnTo>
                  <a:lnTo>
                    <a:pt x="167" y="54"/>
                  </a:lnTo>
                  <a:lnTo>
                    <a:pt x="149" y="44"/>
                  </a:lnTo>
                  <a:lnTo>
                    <a:pt x="133" y="40"/>
                  </a:lnTo>
                  <a:lnTo>
                    <a:pt x="115" y="39"/>
                  </a:lnTo>
                  <a:lnTo>
                    <a:pt x="93" y="42"/>
                  </a:lnTo>
                  <a:lnTo>
                    <a:pt x="73" y="48"/>
                  </a:lnTo>
                  <a:lnTo>
                    <a:pt x="60" y="61"/>
                  </a:lnTo>
                  <a:lnTo>
                    <a:pt x="51" y="79"/>
                  </a:lnTo>
                  <a:lnTo>
                    <a:pt x="49" y="99"/>
                  </a:lnTo>
                  <a:lnTo>
                    <a:pt x="51" y="120"/>
                  </a:lnTo>
                  <a:lnTo>
                    <a:pt x="60" y="135"/>
                  </a:lnTo>
                  <a:lnTo>
                    <a:pt x="73" y="147"/>
                  </a:lnTo>
                  <a:lnTo>
                    <a:pt x="91" y="155"/>
                  </a:lnTo>
                  <a:lnTo>
                    <a:pt x="113" y="158"/>
                  </a:lnTo>
                  <a:lnTo>
                    <a:pt x="131" y="157"/>
                  </a:lnTo>
                  <a:lnTo>
                    <a:pt x="149" y="151"/>
                  </a:lnTo>
                  <a:lnTo>
                    <a:pt x="167" y="143"/>
                  </a:lnTo>
                  <a:lnTo>
                    <a:pt x="167" y="186"/>
                  </a:lnTo>
                  <a:lnTo>
                    <a:pt x="148" y="193"/>
                  </a:lnTo>
                  <a:lnTo>
                    <a:pt x="127" y="195"/>
                  </a:lnTo>
                  <a:lnTo>
                    <a:pt x="107" y="197"/>
                  </a:lnTo>
                  <a:lnTo>
                    <a:pt x="76" y="194"/>
                  </a:lnTo>
                  <a:lnTo>
                    <a:pt x="50" y="186"/>
                  </a:lnTo>
                  <a:lnTo>
                    <a:pt x="29" y="171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5" y="72"/>
                  </a:lnTo>
                  <a:lnTo>
                    <a:pt x="14" y="47"/>
                  </a:lnTo>
                  <a:lnTo>
                    <a:pt x="31" y="28"/>
                  </a:lnTo>
                  <a:lnTo>
                    <a:pt x="53" y="13"/>
                  </a:lnTo>
                  <a:lnTo>
                    <a:pt x="79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" name="Freeform 32"/>
            <p:cNvSpPr>
              <a:spLocks noEditPoints="1"/>
            </p:cNvSpPr>
            <p:nvPr userDrawn="1"/>
          </p:nvSpPr>
          <p:spPr bwMode="auto">
            <a:xfrm>
              <a:off x="4547" y="2353"/>
              <a:ext cx="83" cy="96"/>
            </a:xfrm>
            <a:custGeom>
              <a:avLst/>
              <a:gdLst>
                <a:gd name="T0" fmla="*/ 58 w 167"/>
                <a:gd name="T1" fmla="*/ 35 h 192"/>
                <a:gd name="T2" fmla="*/ 52 w 167"/>
                <a:gd name="T3" fmla="*/ 35 h 192"/>
                <a:gd name="T4" fmla="*/ 48 w 167"/>
                <a:gd name="T5" fmla="*/ 35 h 192"/>
                <a:gd name="T6" fmla="*/ 43 w 167"/>
                <a:gd name="T7" fmla="*/ 35 h 192"/>
                <a:gd name="T8" fmla="*/ 43 w 167"/>
                <a:gd name="T9" fmla="*/ 86 h 192"/>
                <a:gd name="T10" fmla="*/ 48 w 167"/>
                <a:gd name="T11" fmla="*/ 86 h 192"/>
                <a:gd name="T12" fmla="*/ 52 w 167"/>
                <a:gd name="T13" fmla="*/ 86 h 192"/>
                <a:gd name="T14" fmla="*/ 57 w 167"/>
                <a:gd name="T15" fmla="*/ 88 h 192"/>
                <a:gd name="T16" fmla="*/ 74 w 167"/>
                <a:gd name="T17" fmla="*/ 85 h 192"/>
                <a:gd name="T18" fmla="*/ 87 w 167"/>
                <a:gd name="T19" fmla="*/ 81 h 192"/>
                <a:gd name="T20" fmla="*/ 94 w 167"/>
                <a:gd name="T21" fmla="*/ 72 h 192"/>
                <a:gd name="T22" fmla="*/ 95 w 167"/>
                <a:gd name="T23" fmla="*/ 61 h 192"/>
                <a:gd name="T24" fmla="*/ 94 w 167"/>
                <a:gd name="T25" fmla="*/ 49 h 192"/>
                <a:gd name="T26" fmla="*/ 87 w 167"/>
                <a:gd name="T27" fmla="*/ 41 h 192"/>
                <a:gd name="T28" fmla="*/ 74 w 167"/>
                <a:gd name="T29" fmla="*/ 37 h 192"/>
                <a:gd name="T30" fmla="*/ 58 w 167"/>
                <a:gd name="T31" fmla="*/ 35 h 192"/>
                <a:gd name="T32" fmla="*/ 54 w 167"/>
                <a:gd name="T33" fmla="*/ 0 h 192"/>
                <a:gd name="T34" fmla="*/ 73 w 167"/>
                <a:gd name="T35" fmla="*/ 1 h 192"/>
                <a:gd name="T36" fmla="*/ 90 w 167"/>
                <a:gd name="T37" fmla="*/ 2 h 192"/>
                <a:gd name="T38" fmla="*/ 102 w 167"/>
                <a:gd name="T39" fmla="*/ 7 h 192"/>
                <a:gd name="T40" fmla="*/ 113 w 167"/>
                <a:gd name="T41" fmla="*/ 11 h 192"/>
                <a:gd name="T42" fmla="*/ 128 w 167"/>
                <a:gd name="T43" fmla="*/ 24 h 192"/>
                <a:gd name="T44" fmla="*/ 138 w 167"/>
                <a:gd name="T45" fmla="*/ 41 h 192"/>
                <a:gd name="T46" fmla="*/ 141 w 167"/>
                <a:gd name="T47" fmla="*/ 61 h 192"/>
                <a:gd name="T48" fmla="*/ 138 w 167"/>
                <a:gd name="T49" fmla="*/ 78 h 192"/>
                <a:gd name="T50" fmla="*/ 132 w 167"/>
                <a:gd name="T51" fmla="*/ 92 h 192"/>
                <a:gd name="T52" fmla="*/ 121 w 167"/>
                <a:gd name="T53" fmla="*/ 104 h 192"/>
                <a:gd name="T54" fmla="*/ 106 w 167"/>
                <a:gd name="T55" fmla="*/ 114 h 192"/>
                <a:gd name="T56" fmla="*/ 114 w 167"/>
                <a:gd name="T57" fmla="*/ 126 h 192"/>
                <a:gd name="T58" fmla="*/ 127 w 167"/>
                <a:gd name="T59" fmla="*/ 142 h 192"/>
                <a:gd name="T60" fmla="*/ 141 w 167"/>
                <a:gd name="T61" fmla="*/ 160 h 192"/>
                <a:gd name="T62" fmla="*/ 153 w 167"/>
                <a:gd name="T63" fmla="*/ 177 h 192"/>
                <a:gd name="T64" fmla="*/ 165 w 167"/>
                <a:gd name="T65" fmla="*/ 189 h 192"/>
                <a:gd name="T66" fmla="*/ 167 w 167"/>
                <a:gd name="T67" fmla="*/ 192 h 192"/>
                <a:gd name="T68" fmla="*/ 113 w 167"/>
                <a:gd name="T69" fmla="*/ 192 h 192"/>
                <a:gd name="T70" fmla="*/ 103 w 167"/>
                <a:gd name="T71" fmla="*/ 182 h 192"/>
                <a:gd name="T72" fmla="*/ 94 w 167"/>
                <a:gd name="T73" fmla="*/ 167 h 192"/>
                <a:gd name="T74" fmla="*/ 83 w 167"/>
                <a:gd name="T75" fmla="*/ 152 h 192"/>
                <a:gd name="T76" fmla="*/ 72 w 167"/>
                <a:gd name="T77" fmla="*/ 137 h 192"/>
                <a:gd name="T78" fmla="*/ 65 w 167"/>
                <a:gd name="T79" fmla="*/ 125 h 192"/>
                <a:gd name="T80" fmla="*/ 62 w 167"/>
                <a:gd name="T81" fmla="*/ 121 h 192"/>
                <a:gd name="T82" fmla="*/ 57 w 167"/>
                <a:gd name="T83" fmla="*/ 121 h 192"/>
                <a:gd name="T84" fmla="*/ 54 w 167"/>
                <a:gd name="T85" fmla="*/ 121 h 192"/>
                <a:gd name="T86" fmla="*/ 51 w 167"/>
                <a:gd name="T87" fmla="*/ 121 h 192"/>
                <a:gd name="T88" fmla="*/ 48 w 167"/>
                <a:gd name="T89" fmla="*/ 121 h 192"/>
                <a:gd name="T90" fmla="*/ 43 w 167"/>
                <a:gd name="T91" fmla="*/ 121 h 192"/>
                <a:gd name="T92" fmla="*/ 43 w 167"/>
                <a:gd name="T93" fmla="*/ 192 h 192"/>
                <a:gd name="T94" fmla="*/ 0 w 167"/>
                <a:gd name="T95" fmla="*/ 192 h 192"/>
                <a:gd name="T96" fmla="*/ 0 w 167"/>
                <a:gd name="T97" fmla="*/ 2 h 192"/>
                <a:gd name="T98" fmla="*/ 4 w 167"/>
                <a:gd name="T99" fmla="*/ 2 h 192"/>
                <a:gd name="T100" fmla="*/ 23 w 167"/>
                <a:gd name="T101" fmla="*/ 1 h 192"/>
                <a:gd name="T102" fmla="*/ 40 w 167"/>
                <a:gd name="T103" fmla="*/ 1 h 192"/>
                <a:gd name="T104" fmla="*/ 54 w 167"/>
                <a:gd name="T10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192">
                  <a:moveTo>
                    <a:pt x="58" y="35"/>
                  </a:moveTo>
                  <a:lnTo>
                    <a:pt x="52" y="35"/>
                  </a:lnTo>
                  <a:lnTo>
                    <a:pt x="48" y="35"/>
                  </a:lnTo>
                  <a:lnTo>
                    <a:pt x="43" y="35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7" y="88"/>
                  </a:lnTo>
                  <a:lnTo>
                    <a:pt x="74" y="85"/>
                  </a:lnTo>
                  <a:lnTo>
                    <a:pt x="87" y="81"/>
                  </a:lnTo>
                  <a:lnTo>
                    <a:pt x="94" y="72"/>
                  </a:lnTo>
                  <a:lnTo>
                    <a:pt x="95" y="61"/>
                  </a:lnTo>
                  <a:lnTo>
                    <a:pt x="94" y="49"/>
                  </a:lnTo>
                  <a:lnTo>
                    <a:pt x="87" y="41"/>
                  </a:lnTo>
                  <a:lnTo>
                    <a:pt x="74" y="37"/>
                  </a:lnTo>
                  <a:lnTo>
                    <a:pt x="58" y="35"/>
                  </a:lnTo>
                  <a:close/>
                  <a:moveTo>
                    <a:pt x="54" y="0"/>
                  </a:moveTo>
                  <a:lnTo>
                    <a:pt x="73" y="1"/>
                  </a:lnTo>
                  <a:lnTo>
                    <a:pt x="90" y="2"/>
                  </a:lnTo>
                  <a:lnTo>
                    <a:pt x="102" y="7"/>
                  </a:lnTo>
                  <a:lnTo>
                    <a:pt x="113" y="11"/>
                  </a:lnTo>
                  <a:lnTo>
                    <a:pt x="128" y="24"/>
                  </a:lnTo>
                  <a:lnTo>
                    <a:pt x="138" y="41"/>
                  </a:lnTo>
                  <a:lnTo>
                    <a:pt x="141" y="61"/>
                  </a:lnTo>
                  <a:lnTo>
                    <a:pt x="138" y="78"/>
                  </a:lnTo>
                  <a:lnTo>
                    <a:pt x="132" y="92"/>
                  </a:lnTo>
                  <a:lnTo>
                    <a:pt x="121" y="104"/>
                  </a:lnTo>
                  <a:lnTo>
                    <a:pt x="106" y="114"/>
                  </a:lnTo>
                  <a:lnTo>
                    <a:pt x="114" y="126"/>
                  </a:lnTo>
                  <a:lnTo>
                    <a:pt x="127" y="142"/>
                  </a:lnTo>
                  <a:lnTo>
                    <a:pt x="141" y="160"/>
                  </a:lnTo>
                  <a:lnTo>
                    <a:pt x="153" y="177"/>
                  </a:lnTo>
                  <a:lnTo>
                    <a:pt x="165" y="189"/>
                  </a:lnTo>
                  <a:lnTo>
                    <a:pt x="167" y="192"/>
                  </a:lnTo>
                  <a:lnTo>
                    <a:pt x="113" y="192"/>
                  </a:lnTo>
                  <a:lnTo>
                    <a:pt x="103" y="182"/>
                  </a:lnTo>
                  <a:lnTo>
                    <a:pt x="94" y="167"/>
                  </a:lnTo>
                  <a:lnTo>
                    <a:pt x="83" y="152"/>
                  </a:lnTo>
                  <a:lnTo>
                    <a:pt x="72" y="137"/>
                  </a:lnTo>
                  <a:lnTo>
                    <a:pt x="65" y="125"/>
                  </a:lnTo>
                  <a:lnTo>
                    <a:pt x="62" y="121"/>
                  </a:lnTo>
                  <a:lnTo>
                    <a:pt x="57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8" y="121"/>
                  </a:lnTo>
                  <a:lnTo>
                    <a:pt x="43" y="121"/>
                  </a:lnTo>
                  <a:lnTo>
                    <a:pt x="43" y="192"/>
                  </a:lnTo>
                  <a:lnTo>
                    <a:pt x="0" y="192"/>
                  </a:lnTo>
                  <a:lnTo>
                    <a:pt x="0" y="2"/>
                  </a:lnTo>
                  <a:lnTo>
                    <a:pt x="4" y="2"/>
                  </a:lnTo>
                  <a:lnTo>
                    <a:pt x="23" y="1"/>
                  </a:lnTo>
                  <a:lnTo>
                    <a:pt x="40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" name="Freeform 33"/>
            <p:cNvSpPr>
              <a:spLocks/>
            </p:cNvSpPr>
            <p:nvPr userDrawn="1"/>
          </p:nvSpPr>
          <p:spPr bwMode="auto">
            <a:xfrm>
              <a:off x="4643" y="2354"/>
              <a:ext cx="62" cy="95"/>
            </a:xfrm>
            <a:custGeom>
              <a:avLst/>
              <a:gdLst>
                <a:gd name="T0" fmla="*/ 0 w 124"/>
                <a:gd name="T1" fmla="*/ 0 h 191"/>
                <a:gd name="T2" fmla="*/ 122 w 124"/>
                <a:gd name="T3" fmla="*/ 0 h 191"/>
                <a:gd name="T4" fmla="*/ 122 w 124"/>
                <a:gd name="T5" fmla="*/ 39 h 191"/>
                <a:gd name="T6" fmla="*/ 44 w 124"/>
                <a:gd name="T7" fmla="*/ 39 h 191"/>
                <a:gd name="T8" fmla="*/ 44 w 124"/>
                <a:gd name="T9" fmla="*/ 76 h 191"/>
                <a:gd name="T10" fmla="*/ 121 w 124"/>
                <a:gd name="T11" fmla="*/ 76 h 191"/>
                <a:gd name="T12" fmla="*/ 121 w 124"/>
                <a:gd name="T13" fmla="*/ 113 h 191"/>
                <a:gd name="T14" fmla="*/ 44 w 124"/>
                <a:gd name="T15" fmla="*/ 113 h 191"/>
                <a:gd name="T16" fmla="*/ 44 w 124"/>
                <a:gd name="T17" fmla="*/ 154 h 191"/>
                <a:gd name="T18" fmla="*/ 124 w 124"/>
                <a:gd name="T19" fmla="*/ 154 h 191"/>
                <a:gd name="T20" fmla="*/ 124 w 124"/>
                <a:gd name="T21" fmla="*/ 191 h 191"/>
                <a:gd name="T22" fmla="*/ 0 w 124"/>
                <a:gd name="T23" fmla="*/ 191 h 191"/>
                <a:gd name="T24" fmla="*/ 0 w 124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91">
                  <a:moveTo>
                    <a:pt x="0" y="0"/>
                  </a:moveTo>
                  <a:lnTo>
                    <a:pt x="122" y="0"/>
                  </a:lnTo>
                  <a:lnTo>
                    <a:pt x="122" y="39"/>
                  </a:lnTo>
                  <a:lnTo>
                    <a:pt x="44" y="39"/>
                  </a:lnTo>
                  <a:lnTo>
                    <a:pt x="44" y="76"/>
                  </a:lnTo>
                  <a:lnTo>
                    <a:pt x="121" y="76"/>
                  </a:lnTo>
                  <a:lnTo>
                    <a:pt x="121" y="113"/>
                  </a:lnTo>
                  <a:lnTo>
                    <a:pt x="44" y="113"/>
                  </a:lnTo>
                  <a:lnTo>
                    <a:pt x="44" y="154"/>
                  </a:lnTo>
                  <a:lnTo>
                    <a:pt x="124" y="154"/>
                  </a:lnTo>
                  <a:lnTo>
                    <a:pt x="1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" name="Freeform 34"/>
            <p:cNvSpPr>
              <a:spLocks noEditPoints="1"/>
            </p:cNvSpPr>
            <p:nvPr userDrawn="1"/>
          </p:nvSpPr>
          <p:spPr bwMode="auto">
            <a:xfrm>
              <a:off x="4717" y="2354"/>
              <a:ext cx="98" cy="95"/>
            </a:xfrm>
            <a:custGeom>
              <a:avLst/>
              <a:gdLst>
                <a:gd name="T0" fmla="*/ 100 w 196"/>
                <a:gd name="T1" fmla="*/ 39 h 191"/>
                <a:gd name="T2" fmla="*/ 98 w 196"/>
                <a:gd name="T3" fmla="*/ 43 h 191"/>
                <a:gd name="T4" fmla="*/ 98 w 196"/>
                <a:gd name="T5" fmla="*/ 45 h 191"/>
                <a:gd name="T6" fmla="*/ 97 w 196"/>
                <a:gd name="T7" fmla="*/ 47 h 191"/>
                <a:gd name="T8" fmla="*/ 97 w 196"/>
                <a:gd name="T9" fmla="*/ 48 h 191"/>
                <a:gd name="T10" fmla="*/ 97 w 196"/>
                <a:gd name="T11" fmla="*/ 51 h 191"/>
                <a:gd name="T12" fmla="*/ 96 w 196"/>
                <a:gd name="T13" fmla="*/ 55 h 191"/>
                <a:gd name="T14" fmla="*/ 93 w 196"/>
                <a:gd name="T15" fmla="*/ 62 h 191"/>
                <a:gd name="T16" fmla="*/ 89 w 196"/>
                <a:gd name="T17" fmla="*/ 74 h 191"/>
                <a:gd name="T18" fmla="*/ 78 w 196"/>
                <a:gd name="T19" fmla="*/ 104 h 191"/>
                <a:gd name="T20" fmla="*/ 120 w 196"/>
                <a:gd name="T21" fmla="*/ 104 h 191"/>
                <a:gd name="T22" fmla="*/ 108 w 196"/>
                <a:gd name="T23" fmla="*/ 71 h 191"/>
                <a:gd name="T24" fmla="*/ 104 w 196"/>
                <a:gd name="T25" fmla="*/ 59 h 191"/>
                <a:gd name="T26" fmla="*/ 102 w 196"/>
                <a:gd name="T27" fmla="*/ 50 h 191"/>
                <a:gd name="T28" fmla="*/ 100 w 196"/>
                <a:gd name="T29" fmla="*/ 39 h 191"/>
                <a:gd name="T30" fmla="*/ 79 w 196"/>
                <a:gd name="T31" fmla="*/ 0 h 191"/>
                <a:gd name="T32" fmla="*/ 123 w 196"/>
                <a:gd name="T33" fmla="*/ 0 h 191"/>
                <a:gd name="T34" fmla="*/ 138 w 196"/>
                <a:gd name="T35" fmla="*/ 37 h 191"/>
                <a:gd name="T36" fmla="*/ 153 w 196"/>
                <a:gd name="T37" fmla="*/ 73 h 191"/>
                <a:gd name="T38" fmla="*/ 166 w 196"/>
                <a:gd name="T39" fmla="*/ 109 h 191"/>
                <a:gd name="T40" fmla="*/ 181 w 196"/>
                <a:gd name="T41" fmla="*/ 148 h 191"/>
                <a:gd name="T42" fmla="*/ 196 w 196"/>
                <a:gd name="T43" fmla="*/ 191 h 191"/>
                <a:gd name="T44" fmla="*/ 148 w 196"/>
                <a:gd name="T45" fmla="*/ 191 h 191"/>
                <a:gd name="T46" fmla="*/ 131 w 196"/>
                <a:gd name="T47" fmla="*/ 140 h 191"/>
                <a:gd name="T48" fmla="*/ 64 w 196"/>
                <a:gd name="T49" fmla="*/ 140 h 191"/>
                <a:gd name="T50" fmla="*/ 46 w 196"/>
                <a:gd name="T51" fmla="*/ 191 h 191"/>
                <a:gd name="T52" fmla="*/ 0 w 196"/>
                <a:gd name="T53" fmla="*/ 191 h 191"/>
                <a:gd name="T54" fmla="*/ 13 w 196"/>
                <a:gd name="T55" fmla="*/ 159 h 191"/>
                <a:gd name="T56" fmla="*/ 27 w 196"/>
                <a:gd name="T57" fmla="*/ 122 h 191"/>
                <a:gd name="T58" fmla="*/ 43 w 196"/>
                <a:gd name="T59" fmla="*/ 84 h 191"/>
                <a:gd name="T60" fmla="*/ 60 w 196"/>
                <a:gd name="T61" fmla="*/ 43 h 191"/>
                <a:gd name="T62" fmla="*/ 79 w 196"/>
                <a:gd name="T6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91">
                  <a:moveTo>
                    <a:pt x="100" y="39"/>
                  </a:moveTo>
                  <a:lnTo>
                    <a:pt x="98" y="43"/>
                  </a:lnTo>
                  <a:lnTo>
                    <a:pt x="98" y="45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6" y="55"/>
                  </a:lnTo>
                  <a:lnTo>
                    <a:pt x="93" y="62"/>
                  </a:lnTo>
                  <a:lnTo>
                    <a:pt x="89" y="74"/>
                  </a:lnTo>
                  <a:lnTo>
                    <a:pt x="78" y="104"/>
                  </a:lnTo>
                  <a:lnTo>
                    <a:pt x="120" y="104"/>
                  </a:lnTo>
                  <a:lnTo>
                    <a:pt x="108" y="71"/>
                  </a:lnTo>
                  <a:lnTo>
                    <a:pt x="104" y="59"/>
                  </a:lnTo>
                  <a:lnTo>
                    <a:pt x="102" y="50"/>
                  </a:lnTo>
                  <a:lnTo>
                    <a:pt x="100" y="39"/>
                  </a:lnTo>
                  <a:close/>
                  <a:moveTo>
                    <a:pt x="79" y="0"/>
                  </a:moveTo>
                  <a:lnTo>
                    <a:pt x="123" y="0"/>
                  </a:lnTo>
                  <a:lnTo>
                    <a:pt x="138" y="37"/>
                  </a:lnTo>
                  <a:lnTo>
                    <a:pt x="153" y="73"/>
                  </a:lnTo>
                  <a:lnTo>
                    <a:pt x="166" y="109"/>
                  </a:lnTo>
                  <a:lnTo>
                    <a:pt x="181" y="148"/>
                  </a:lnTo>
                  <a:lnTo>
                    <a:pt x="196" y="191"/>
                  </a:lnTo>
                  <a:lnTo>
                    <a:pt x="148" y="191"/>
                  </a:lnTo>
                  <a:lnTo>
                    <a:pt x="131" y="140"/>
                  </a:lnTo>
                  <a:lnTo>
                    <a:pt x="64" y="140"/>
                  </a:lnTo>
                  <a:lnTo>
                    <a:pt x="46" y="191"/>
                  </a:lnTo>
                  <a:lnTo>
                    <a:pt x="0" y="191"/>
                  </a:lnTo>
                  <a:lnTo>
                    <a:pt x="13" y="159"/>
                  </a:lnTo>
                  <a:lnTo>
                    <a:pt x="27" y="122"/>
                  </a:lnTo>
                  <a:lnTo>
                    <a:pt x="43" y="84"/>
                  </a:lnTo>
                  <a:lnTo>
                    <a:pt x="60" y="4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" name="Freeform 35"/>
            <p:cNvSpPr>
              <a:spLocks/>
            </p:cNvSpPr>
            <p:nvPr userDrawn="1"/>
          </p:nvSpPr>
          <p:spPr bwMode="auto">
            <a:xfrm>
              <a:off x="4809" y="2354"/>
              <a:ext cx="83" cy="95"/>
            </a:xfrm>
            <a:custGeom>
              <a:avLst/>
              <a:gdLst>
                <a:gd name="T0" fmla="*/ 0 w 166"/>
                <a:gd name="T1" fmla="*/ 0 h 191"/>
                <a:gd name="T2" fmla="*/ 166 w 166"/>
                <a:gd name="T3" fmla="*/ 0 h 191"/>
                <a:gd name="T4" fmla="*/ 166 w 166"/>
                <a:gd name="T5" fmla="*/ 39 h 191"/>
                <a:gd name="T6" fmla="*/ 106 w 166"/>
                <a:gd name="T7" fmla="*/ 39 h 191"/>
                <a:gd name="T8" fmla="*/ 106 w 166"/>
                <a:gd name="T9" fmla="*/ 191 h 191"/>
                <a:gd name="T10" fmla="*/ 60 w 166"/>
                <a:gd name="T11" fmla="*/ 191 h 191"/>
                <a:gd name="T12" fmla="*/ 60 w 166"/>
                <a:gd name="T13" fmla="*/ 39 h 191"/>
                <a:gd name="T14" fmla="*/ 0 w 166"/>
                <a:gd name="T15" fmla="*/ 39 h 191"/>
                <a:gd name="T16" fmla="*/ 0 w 166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91">
                  <a:moveTo>
                    <a:pt x="0" y="0"/>
                  </a:moveTo>
                  <a:lnTo>
                    <a:pt x="166" y="0"/>
                  </a:lnTo>
                  <a:lnTo>
                    <a:pt x="166" y="39"/>
                  </a:lnTo>
                  <a:lnTo>
                    <a:pt x="106" y="39"/>
                  </a:lnTo>
                  <a:lnTo>
                    <a:pt x="106" y="191"/>
                  </a:lnTo>
                  <a:lnTo>
                    <a:pt x="60" y="191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" name="Freeform 36"/>
            <p:cNvSpPr>
              <a:spLocks/>
            </p:cNvSpPr>
            <p:nvPr userDrawn="1"/>
          </p:nvSpPr>
          <p:spPr bwMode="auto">
            <a:xfrm>
              <a:off x="4909" y="2354"/>
              <a:ext cx="62" cy="95"/>
            </a:xfrm>
            <a:custGeom>
              <a:avLst/>
              <a:gdLst>
                <a:gd name="T0" fmla="*/ 0 w 124"/>
                <a:gd name="T1" fmla="*/ 0 h 191"/>
                <a:gd name="T2" fmla="*/ 122 w 124"/>
                <a:gd name="T3" fmla="*/ 0 h 191"/>
                <a:gd name="T4" fmla="*/ 122 w 124"/>
                <a:gd name="T5" fmla="*/ 39 h 191"/>
                <a:gd name="T6" fmla="*/ 42 w 124"/>
                <a:gd name="T7" fmla="*/ 39 h 191"/>
                <a:gd name="T8" fmla="*/ 42 w 124"/>
                <a:gd name="T9" fmla="*/ 76 h 191"/>
                <a:gd name="T10" fmla="*/ 119 w 124"/>
                <a:gd name="T11" fmla="*/ 76 h 191"/>
                <a:gd name="T12" fmla="*/ 119 w 124"/>
                <a:gd name="T13" fmla="*/ 113 h 191"/>
                <a:gd name="T14" fmla="*/ 42 w 124"/>
                <a:gd name="T15" fmla="*/ 113 h 191"/>
                <a:gd name="T16" fmla="*/ 42 w 124"/>
                <a:gd name="T17" fmla="*/ 154 h 191"/>
                <a:gd name="T18" fmla="*/ 124 w 124"/>
                <a:gd name="T19" fmla="*/ 154 h 191"/>
                <a:gd name="T20" fmla="*/ 124 w 124"/>
                <a:gd name="T21" fmla="*/ 191 h 191"/>
                <a:gd name="T22" fmla="*/ 0 w 124"/>
                <a:gd name="T23" fmla="*/ 191 h 191"/>
                <a:gd name="T24" fmla="*/ 0 w 124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91">
                  <a:moveTo>
                    <a:pt x="0" y="0"/>
                  </a:moveTo>
                  <a:lnTo>
                    <a:pt x="122" y="0"/>
                  </a:lnTo>
                  <a:lnTo>
                    <a:pt x="122" y="39"/>
                  </a:lnTo>
                  <a:lnTo>
                    <a:pt x="42" y="39"/>
                  </a:lnTo>
                  <a:lnTo>
                    <a:pt x="42" y="76"/>
                  </a:lnTo>
                  <a:lnTo>
                    <a:pt x="119" y="76"/>
                  </a:lnTo>
                  <a:lnTo>
                    <a:pt x="119" y="113"/>
                  </a:lnTo>
                  <a:lnTo>
                    <a:pt x="42" y="113"/>
                  </a:lnTo>
                  <a:lnTo>
                    <a:pt x="42" y="154"/>
                  </a:lnTo>
                  <a:lnTo>
                    <a:pt x="124" y="154"/>
                  </a:lnTo>
                  <a:lnTo>
                    <a:pt x="1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empower - DO NOT DELETE!!!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8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  <a:sym typeface="+mj-lt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50" indent="-180975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2.xml"/><Relationship Id="rId7" Type="http://schemas.openxmlformats.org/officeDocument/2006/relationships/chart" Target="../charts/chart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10" Type="http://schemas.openxmlformats.org/officeDocument/2006/relationships/chart" Target="../charts/chart4.xml"/><Relationship Id="rId4" Type="http://schemas.openxmlformats.org/officeDocument/2006/relationships/slideLayout" Target="../slideLayouts/slideLayout6.xml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tags" Target="../tags/tag3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.xml"/><Relationship Id="rId7" Type="http://schemas.openxmlformats.org/officeDocument/2006/relationships/image" Target="../media/image1.emf"/><Relationship Id="rId2" Type="http://schemas.openxmlformats.org/officeDocument/2006/relationships/tags" Target="../tags/tag3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8.xml"/><Relationship Id="rId7" Type="http://schemas.openxmlformats.org/officeDocument/2006/relationships/image" Target="../media/image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0.xml"/><Relationship Id="rId7" Type="http://schemas.openxmlformats.org/officeDocument/2006/relationships/image" Target="../media/image8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22.xml"/><Relationship Id="rId7" Type="http://schemas.openxmlformats.org/officeDocument/2006/relationships/image" Target="../media/image1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5.xml"/><Relationship Id="rId9" Type="http://schemas.openxmlformats.org/officeDocument/2006/relationships/hyperlink" Target="http://upload.wikimedia.org/wikipedia/commons/a/a6/Polyurea-components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0.xml"/><Relationship Id="rId7" Type="http://schemas.openxmlformats.org/officeDocument/2006/relationships/image" Target="../media/image12.emf"/><Relationship Id="rId2" Type="http://schemas.openxmlformats.org/officeDocument/2006/relationships/tags" Target="../tags/tag2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38286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4973" y="152400"/>
            <a:ext cx="4884738" cy="3670925"/>
          </a:xfrm>
        </p:spPr>
        <p:txBody>
          <a:bodyPr/>
          <a:lstStyle/>
          <a:p>
            <a:r>
              <a:rPr lang="en-US" dirty="0">
                <a:sym typeface="+mj-lt"/>
              </a:rPr>
              <a:t>The Advantage of Evonik’s Innovative </a:t>
            </a:r>
            <a:r>
              <a:rPr lang="en-US" dirty="0" err="1">
                <a:sym typeface="+mj-lt"/>
              </a:rPr>
              <a:t>Polycarbamide</a:t>
            </a:r>
            <a:r>
              <a:rPr lang="en-US" dirty="0">
                <a:sym typeface="+mj-lt"/>
              </a:rPr>
              <a:t> Technology for One-Day Flooring Systems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4973" y="4114800"/>
            <a:ext cx="4884738" cy="1721936"/>
          </a:xfrm>
        </p:spPr>
        <p:txBody>
          <a:bodyPr/>
          <a:lstStyle/>
          <a:p>
            <a:pPr lvl="0"/>
            <a:r>
              <a:rPr lang="en-US" sz="2000" b="1" dirty="0" err="1"/>
              <a:t>Shafiq</a:t>
            </a:r>
            <a:r>
              <a:rPr lang="en-US" sz="2000" b="1" dirty="0"/>
              <a:t> </a:t>
            </a:r>
            <a:r>
              <a:rPr lang="en-US" sz="2000" b="1" dirty="0" err="1"/>
              <a:t>Fazel</a:t>
            </a:r>
            <a:endParaRPr lang="en-US" sz="2000" b="1" dirty="0"/>
          </a:p>
          <a:p>
            <a:pPr lvl="0"/>
            <a:r>
              <a:rPr lang="en-US" sz="2000" b="1" dirty="0"/>
              <a:t>June 10, 2020</a:t>
            </a:r>
          </a:p>
          <a:p>
            <a:endParaRPr lang="en-US" dirty="0"/>
          </a:p>
        </p:txBody>
      </p:sp>
      <p:pic>
        <p:nvPicPr>
          <p:cNvPr id="13" name="Picture 12" descr="A long table in front of a mirror&#10;&#10;Description automatically generated">
            <a:extLst>
              <a:ext uri="{FF2B5EF4-FFF2-40B4-BE49-F238E27FC236}">
                <a16:creationId xmlns:a16="http://schemas.microsoft.com/office/drawing/2014/main" id="{0F30C98B-603D-48C2-AD2E-23468FC337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6"/>
          <a:stretch/>
        </p:blipFill>
        <p:spPr>
          <a:xfrm>
            <a:off x="5486400" y="180534"/>
            <a:ext cx="6262687" cy="55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9527912-E914-4B5E-9406-FEB20AF8E8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2315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think-cell Slide" r:id="rId5" imgW="250" imgH="250" progId="TCLayout.ActiveDocument.1">
                  <p:embed/>
                </p:oleObj>
              </mc:Choice>
              <mc:Fallback>
                <p:oleObj name="think-cell Slide" r:id="rId5" imgW="250" imgH="2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0ECD173-C94F-404B-9399-6A8D1F02AC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00" y="228600"/>
            <a:ext cx="11304000" cy="684000"/>
          </a:xfrm>
        </p:spPr>
        <p:txBody>
          <a:bodyPr/>
          <a:lstStyle/>
          <a:p>
            <a:r>
              <a:rPr lang="en-US" dirty="0"/>
              <a:t>Flexibility to Change Handling Properties with Blends of IC-221 and IC-321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24300"/>
              </p:ext>
            </p:extLst>
          </p:nvPr>
        </p:nvGraphicFramePr>
        <p:xfrm>
          <a:off x="215562" y="4005775"/>
          <a:ext cx="5410200" cy="291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97162"/>
              </p:ext>
            </p:extLst>
          </p:nvPr>
        </p:nvGraphicFramePr>
        <p:xfrm>
          <a:off x="180393" y="1256752"/>
          <a:ext cx="5451414" cy="278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90662"/>
              </p:ext>
            </p:extLst>
          </p:nvPr>
        </p:nvGraphicFramePr>
        <p:xfrm>
          <a:off x="5935177" y="1172522"/>
          <a:ext cx="5731214" cy="279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8744"/>
              </p:ext>
            </p:extLst>
          </p:nvPr>
        </p:nvGraphicFramePr>
        <p:xfrm>
          <a:off x="6408809" y="4073769"/>
          <a:ext cx="5181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AB5CED-9C3E-488F-932C-6419DA1632DA}"/>
              </a:ext>
            </a:extLst>
          </p:cNvPr>
          <p:cNvCxnSpPr>
            <a:cxnSpLocks/>
          </p:cNvCxnSpPr>
          <p:nvPr/>
        </p:nvCxnSpPr>
        <p:spPr>
          <a:xfrm>
            <a:off x="5849375" y="1150678"/>
            <a:ext cx="144195" cy="553307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014EE4-BE88-4126-B9D3-0064C7DFBCAB}"/>
              </a:ext>
            </a:extLst>
          </p:cNvPr>
          <p:cNvCxnSpPr>
            <a:cxnSpLocks/>
          </p:cNvCxnSpPr>
          <p:nvPr/>
        </p:nvCxnSpPr>
        <p:spPr>
          <a:xfrm flipV="1">
            <a:off x="304800" y="3886200"/>
            <a:ext cx="11582400" cy="15240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5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B89BE0-DDE4-4796-B6F3-49F5939B5B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5F6853-77D6-4174-A3E4-F7526FB0BF5D}"/>
              </a:ext>
            </a:extLst>
          </p:cNvPr>
          <p:cNvGrpSpPr>
            <a:grpSpLocks noChangeAspect="1"/>
          </p:cNvGrpSpPr>
          <p:nvPr/>
        </p:nvGrpSpPr>
        <p:grpSpPr>
          <a:xfrm>
            <a:off x="8450239" y="1754267"/>
            <a:ext cx="2609057" cy="1298267"/>
            <a:chOff x="5786455" y="-2190730"/>
            <a:chExt cx="6599225" cy="3283772"/>
          </a:xfrm>
        </p:grpSpPr>
        <p:pic>
          <p:nvPicPr>
            <p:cNvPr id="11" name="805f127c-7e3c-4303-9386-47fe0f9c79c8" descr="image002">
              <a:extLst>
                <a:ext uri="{FF2B5EF4-FFF2-40B4-BE49-F238E27FC236}">
                  <a16:creationId xmlns:a16="http://schemas.microsoft.com/office/drawing/2014/main" id="{029F3726-650F-42C8-944A-9BB523631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86455" y="-2190730"/>
              <a:ext cx="5486400" cy="312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820FA9-792E-4C6A-B78F-E635C00E6BE2}"/>
                </a:ext>
              </a:extLst>
            </p:cNvPr>
            <p:cNvGrpSpPr/>
            <p:nvPr/>
          </p:nvGrpSpPr>
          <p:grpSpPr>
            <a:xfrm>
              <a:off x="7602225" y="-1293752"/>
              <a:ext cx="4783455" cy="2386794"/>
              <a:chOff x="1559379" y="1394088"/>
              <a:chExt cx="4783455" cy="2386794"/>
            </a:xfrm>
          </p:grpSpPr>
          <p:cxnSp>
            <p:nvCxnSpPr>
              <p:cNvPr id="13" name="Elbow Connector 8">
                <a:extLst>
                  <a:ext uri="{FF2B5EF4-FFF2-40B4-BE49-F238E27FC236}">
                    <a16:creationId xmlns:a16="http://schemas.microsoft.com/office/drawing/2014/main" id="{73AC0B7A-10B8-4EB2-8BCC-DDAF983376F1}"/>
                  </a:ext>
                </a:extLst>
              </p:cNvPr>
              <p:cNvCxnSpPr/>
              <p:nvPr/>
            </p:nvCxnSpPr>
            <p:spPr bwMode="auto">
              <a:xfrm>
                <a:off x="1559379" y="2483304"/>
                <a:ext cx="1208729" cy="84435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Elbow Connector 9">
                <a:extLst>
                  <a:ext uri="{FF2B5EF4-FFF2-40B4-BE49-F238E27FC236}">
                    <a16:creationId xmlns:a16="http://schemas.microsoft.com/office/drawing/2014/main" id="{2009D161-1A5B-40C8-B128-98FEAB889578}"/>
                  </a:ext>
                </a:extLst>
              </p:cNvPr>
              <p:cNvCxnSpPr/>
              <p:nvPr/>
            </p:nvCxnSpPr>
            <p:spPr bwMode="auto">
              <a:xfrm>
                <a:off x="4196858" y="1394088"/>
                <a:ext cx="1343025" cy="123825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Elbow Connector 10">
                <a:extLst>
                  <a:ext uri="{FF2B5EF4-FFF2-40B4-BE49-F238E27FC236}">
                    <a16:creationId xmlns:a16="http://schemas.microsoft.com/office/drawing/2014/main" id="{14B8C13D-CE64-47D6-A6C9-D7F47B9E88A2}"/>
                  </a:ext>
                </a:extLst>
              </p:cNvPr>
              <p:cNvCxnSpPr/>
              <p:nvPr/>
            </p:nvCxnSpPr>
            <p:spPr bwMode="auto">
              <a:xfrm>
                <a:off x="2677886" y="2090058"/>
                <a:ext cx="936171" cy="827314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2FE51F-5E00-4C15-942C-89249A4CB8CA}"/>
                  </a:ext>
                </a:extLst>
              </p:cNvPr>
              <p:cNvSpPr txBox="1"/>
              <p:nvPr/>
            </p:nvSpPr>
            <p:spPr>
              <a:xfrm>
                <a:off x="2818038" y="2924560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BE116F-9155-40FB-A413-7386B9DAFE32}"/>
                  </a:ext>
                </a:extLst>
              </p:cNvPr>
              <p:cNvSpPr txBox="1"/>
              <p:nvPr/>
            </p:nvSpPr>
            <p:spPr>
              <a:xfrm>
                <a:off x="5502730" y="2153614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44849-4BF0-468E-96BC-67D90CE47B75}"/>
                  </a:ext>
                </a:extLst>
              </p:cNvPr>
              <p:cNvSpPr txBox="1"/>
              <p:nvPr/>
            </p:nvSpPr>
            <p:spPr>
              <a:xfrm>
                <a:off x="3668484" y="2539088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770CEE-90B4-43E6-8DFE-BEFFBC02F803}"/>
              </a:ext>
            </a:extLst>
          </p:cNvPr>
          <p:cNvGrpSpPr>
            <a:grpSpLocks noChangeAspect="1"/>
          </p:cNvGrpSpPr>
          <p:nvPr/>
        </p:nvGrpSpPr>
        <p:grpSpPr>
          <a:xfrm>
            <a:off x="1032214" y="1726838"/>
            <a:ext cx="2650814" cy="1219616"/>
            <a:chOff x="0" y="-2159876"/>
            <a:chExt cx="6704843" cy="3084839"/>
          </a:xfrm>
        </p:grpSpPr>
        <p:pic>
          <p:nvPicPr>
            <p:cNvPr id="20" name="580f9a8a-4fed-4610-aff2-d882395c6150" descr="image001">
              <a:extLst>
                <a:ext uri="{FF2B5EF4-FFF2-40B4-BE49-F238E27FC236}">
                  <a16:creationId xmlns:a16="http://schemas.microsoft.com/office/drawing/2014/main" id="{63F4B1CF-D8FC-43C5-891F-89A8593D2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-2159876"/>
              <a:ext cx="5486400" cy="29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513449-CA6B-4202-8F79-1F20D556F9A4}"/>
                </a:ext>
              </a:extLst>
            </p:cNvPr>
            <p:cNvGrpSpPr/>
            <p:nvPr/>
          </p:nvGrpSpPr>
          <p:grpSpPr>
            <a:xfrm>
              <a:off x="1921388" y="-1561769"/>
              <a:ext cx="4783455" cy="2486732"/>
              <a:chOff x="1559379" y="1394088"/>
              <a:chExt cx="4783455" cy="2486732"/>
            </a:xfrm>
          </p:grpSpPr>
          <p:cxnSp>
            <p:nvCxnSpPr>
              <p:cNvPr id="22" name="Elbow Connector 30">
                <a:extLst>
                  <a:ext uri="{FF2B5EF4-FFF2-40B4-BE49-F238E27FC236}">
                    <a16:creationId xmlns:a16="http://schemas.microsoft.com/office/drawing/2014/main" id="{80145E45-05CD-451C-B602-03FBE03C3F92}"/>
                  </a:ext>
                </a:extLst>
              </p:cNvPr>
              <p:cNvCxnSpPr/>
              <p:nvPr/>
            </p:nvCxnSpPr>
            <p:spPr bwMode="auto">
              <a:xfrm>
                <a:off x="1559379" y="2483304"/>
                <a:ext cx="1208729" cy="84435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Elbow Connector 31">
                <a:extLst>
                  <a:ext uri="{FF2B5EF4-FFF2-40B4-BE49-F238E27FC236}">
                    <a16:creationId xmlns:a16="http://schemas.microsoft.com/office/drawing/2014/main" id="{B5D10772-D618-4EC6-A2BE-F50112229781}"/>
                  </a:ext>
                </a:extLst>
              </p:cNvPr>
              <p:cNvCxnSpPr/>
              <p:nvPr/>
            </p:nvCxnSpPr>
            <p:spPr bwMode="auto">
              <a:xfrm>
                <a:off x="4196858" y="1394088"/>
                <a:ext cx="1343025" cy="123825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Elbow Connector 32">
                <a:extLst>
                  <a:ext uri="{FF2B5EF4-FFF2-40B4-BE49-F238E27FC236}">
                    <a16:creationId xmlns:a16="http://schemas.microsoft.com/office/drawing/2014/main" id="{3F754981-E239-49A2-B06D-170418B7E999}"/>
                  </a:ext>
                </a:extLst>
              </p:cNvPr>
              <p:cNvCxnSpPr/>
              <p:nvPr/>
            </p:nvCxnSpPr>
            <p:spPr bwMode="auto">
              <a:xfrm>
                <a:off x="2677886" y="2090058"/>
                <a:ext cx="936171" cy="827314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E938D1-A4AE-45EE-A235-CE3D4FF885A1}"/>
                  </a:ext>
                </a:extLst>
              </p:cNvPr>
              <p:cNvSpPr txBox="1"/>
              <p:nvPr/>
            </p:nvSpPr>
            <p:spPr>
              <a:xfrm>
                <a:off x="2818038" y="3024498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A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0E7E23-9FB1-4A0D-A222-5700974DE3AD}"/>
                  </a:ext>
                </a:extLst>
              </p:cNvPr>
              <p:cNvSpPr txBox="1"/>
              <p:nvPr/>
            </p:nvSpPr>
            <p:spPr>
              <a:xfrm>
                <a:off x="5502730" y="2253552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D2724E-602E-4CC6-8680-F7B804956E97}"/>
                  </a:ext>
                </a:extLst>
              </p:cNvPr>
              <p:cNvSpPr txBox="1"/>
              <p:nvPr/>
            </p:nvSpPr>
            <p:spPr>
              <a:xfrm>
                <a:off x="3668484" y="2553649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841CD1-0DFB-44F7-8814-22BF5F62A21A}"/>
              </a:ext>
            </a:extLst>
          </p:cNvPr>
          <p:cNvGrpSpPr>
            <a:grpSpLocks noChangeAspect="1"/>
          </p:cNvGrpSpPr>
          <p:nvPr/>
        </p:nvGrpSpPr>
        <p:grpSpPr>
          <a:xfrm>
            <a:off x="4752631" y="1731781"/>
            <a:ext cx="2588476" cy="1320753"/>
            <a:chOff x="-425655" y="1889264"/>
            <a:chExt cx="6547171" cy="334065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27AA44C-A23D-4645-870A-B232A274C8B3}"/>
                </a:ext>
              </a:extLst>
            </p:cNvPr>
            <p:cNvGrpSpPr/>
            <p:nvPr/>
          </p:nvGrpSpPr>
          <p:grpSpPr>
            <a:xfrm>
              <a:off x="-425655" y="1889264"/>
              <a:ext cx="6547171" cy="3340652"/>
              <a:chOff x="6526938" y="1321677"/>
              <a:chExt cx="6547171" cy="3340652"/>
            </a:xfrm>
          </p:grpSpPr>
          <p:pic>
            <p:nvPicPr>
              <p:cNvPr id="31" name="8a178205-630e-48ab-8c9c-eb2b55b7df0e" descr="image001">
                <a:extLst>
                  <a:ext uri="{FF2B5EF4-FFF2-40B4-BE49-F238E27FC236}">
                    <a16:creationId xmlns:a16="http://schemas.microsoft.com/office/drawing/2014/main" id="{1B7F6F19-0E62-4ADD-BA5A-1C0266CE9C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526938" y="1321677"/>
                <a:ext cx="5486400" cy="3110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784FB88-9BB9-44CF-B681-93EB242FD48C}"/>
                  </a:ext>
                </a:extLst>
              </p:cNvPr>
              <p:cNvGrpSpPr/>
              <p:nvPr/>
            </p:nvGrpSpPr>
            <p:grpSpPr>
              <a:xfrm>
                <a:off x="8290653" y="2232469"/>
                <a:ext cx="4783456" cy="2429860"/>
                <a:chOff x="1559379" y="1394088"/>
                <a:chExt cx="4783456" cy="2429860"/>
              </a:xfrm>
            </p:grpSpPr>
            <p:cxnSp>
              <p:nvCxnSpPr>
                <p:cNvPr id="33" name="Elbow Connector 16">
                  <a:extLst>
                    <a:ext uri="{FF2B5EF4-FFF2-40B4-BE49-F238E27FC236}">
                      <a16:creationId xmlns:a16="http://schemas.microsoft.com/office/drawing/2014/main" id="{DC90E7ED-0553-439F-95D1-1FE92C771178}"/>
                    </a:ext>
                  </a:extLst>
                </p:cNvPr>
                <p:cNvCxnSpPr/>
                <p:nvPr/>
              </p:nvCxnSpPr>
              <p:spPr bwMode="auto">
                <a:xfrm>
                  <a:off x="1559379" y="2483304"/>
                  <a:ext cx="1208729" cy="844359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4" name="Elbow Connector 17">
                  <a:extLst>
                    <a:ext uri="{FF2B5EF4-FFF2-40B4-BE49-F238E27FC236}">
                      <a16:creationId xmlns:a16="http://schemas.microsoft.com/office/drawing/2014/main" id="{932719A9-2C2B-4C41-9DA2-5F0B0AA5AFC6}"/>
                    </a:ext>
                  </a:extLst>
                </p:cNvPr>
                <p:cNvCxnSpPr/>
                <p:nvPr/>
              </p:nvCxnSpPr>
              <p:spPr bwMode="auto">
                <a:xfrm>
                  <a:off x="4196858" y="1394088"/>
                  <a:ext cx="1343025" cy="123825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572F914-308E-4D9C-93A6-A456461F3D17}"/>
                    </a:ext>
                  </a:extLst>
                </p:cNvPr>
                <p:cNvSpPr txBox="1"/>
                <p:nvPr/>
              </p:nvSpPr>
              <p:spPr>
                <a:xfrm>
                  <a:off x="2818039" y="2967625"/>
                  <a:ext cx="840105" cy="8563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/>
                      </a:solidFill>
                    </a:rPr>
                    <a:t>A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D147FD-FC4B-4AA9-9CF7-E17C92FBF5AA}"/>
                    </a:ext>
                  </a:extLst>
                </p:cNvPr>
                <p:cNvSpPr txBox="1"/>
                <p:nvPr/>
              </p:nvSpPr>
              <p:spPr>
                <a:xfrm>
                  <a:off x="5502730" y="2196678"/>
                  <a:ext cx="840105" cy="8563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16CFB4D-5BD2-4440-BBA2-6CA7C281EED1}"/>
                    </a:ext>
                  </a:extLst>
                </p:cNvPr>
                <p:cNvSpPr txBox="1"/>
                <p:nvPr/>
              </p:nvSpPr>
              <p:spPr>
                <a:xfrm>
                  <a:off x="4352188" y="2496775"/>
                  <a:ext cx="840105" cy="8563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/>
                      </a:solidFill>
                    </a:rPr>
                    <a:t>B</a:t>
                  </a:r>
                </a:p>
              </p:txBody>
            </p:sp>
          </p:grpSp>
        </p:grpSp>
        <p:cxnSp>
          <p:nvCxnSpPr>
            <p:cNvPr id="30" name="Elbow Connector 45">
              <a:extLst>
                <a:ext uri="{FF2B5EF4-FFF2-40B4-BE49-F238E27FC236}">
                  <a16:creationId xmlns:a16="http://schemas.microsoft.com/office/drawing/2014/main" id="{0E7DD635-A3BD-423C-BF48-56A00A39C396}"/>
                </a:ext>
              </a:extLst>
            </p:cNvPr>
            <p:cNvCxnSpPr/>
            <p:nvPr/>
          </p:nvCxnSpPr>
          <p:spPr bwMode="auto">
            <a:xfrm>
              <a:off x="2850932" y="3062814"/>
              <a:ext cx="1368743" cy="12867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F08A6D-AEA7-404A-8A3B-8786BA5FCD18}"/>
              </a:ext>
            </a:extLst>
          </p:cNvPr>
          <p:cNvSpPr txBox="1"/>
          <p:nvPr/>
        </p:nvSpPr>
        <p:spPr>
          <a:xfrm>
            <a:off x="642499" y="1374559"/>
            <a:ext cx="3031814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/>
              <a:t>Thin Film Coatings Systems (&lt; 20 mils)</a:t>
            </a:r>
          </a:p>
          <a:p>
            <a:pPr>
              <a:spcAft>
                <a:spcPts val="600"/>
              </a:spcAft>
            </a:pPr>
            <a:endParaRPr lang="en-US" sz="1200" dirty="0" err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099B01-064B-4A2C-B1DB-FAAFF313AD63}"/>
              </a:ext>
            </a:extLst>
          </p:cNvPr>
          <p:cNvSpPr txBox="1"/>
          <p:nvPr/>
        </p:nvSpPr>
        <p:spPr>
          <a:xfrm>
            <a:off x="3962401" y="1399905"/>
            <a:ext cx="39307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Thick Build Self-Leveling </a:t>
            </a:r>
            <a:r>
              <a:rPr lang="en-US" sz="1200" b="1" dirty="0" err="1"/>
              <a:t>Resurfacer</a:t>
            </a:r>
            <a:r>
              <a:rPr lang="en-US" sz="1200" b="1" dirty="0"/>
              <a:t> Systems (~ ¼”)</a:t>
            </a:r>
          </a:p>
          <a:p>
            <a:pPr>
              <a:spcAft>
                <a:spcPts val="600"/>
              </a:spcAft>
            </a:pPr>
            <a:endParaRPr lang="en-US" sz="1200" dirty="0" err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C2D0D4-9C0C-4C4E-9220-5EA68883C05E}"/>
              </a:ext>
            </a:extLst>
          </p:cNvPr>
          <p:cNvSpPr txBox="1"/>
          <p:nvPr/>
        </p:nvSpPr>
        <p:spPr>
          <a:xfrm>
            <a:off x="8229600" y="1344923"/>
            <a:ext cx="3429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Broadcast Flooring Systems (20 – 60 mils)</a:t>
            </a:r>
          </a:p>
          <a:p>
            <a:pPr>
              <a:spcAft>
                <a:spcPts val="600"/>
              </a:spcAft>
            </a:pPr>
            <a:endParaRPr lang="en-US" sz="1200" dirty="0" err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35F345-A891-4263-9A6F-E8A99C7715B6}"/>
              </a:ext>
            </a:extLst>
          </p:cNvPr>
          <p:cNvSpPr/>
          <p:nvPr/>
        </p:nvSpPr>
        <p:spPr>
          <a:xfrm>
            <a:off x="5243148" y="4130114"/>
            <a:ext cx="6186852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Combined </a:t>
            </a:r>
            <a:r>
              <a:rPr lang="en-US" b="1" u="sng" dirty="0">
                <a:solidFill>
                  <a:schemeClr val="accent2"/>
                </a:solidFill>
              </a:rPr>
              <a:t>Epoxy</a:t>
            </a:r>
            <a:r>
              <a:rPr lang="en-US" b="1" dirty="0">
                <a:solidFill>
                  <a:schemeClr val="accent2"/>
                </a:solidFill>
              </a:rPr>
              <a:t> &amp; </a:t>
            </a:r>
            <a:r>
              <a:rPr lang="en-US" b="1" dirty="0" err="1">
                <a:solidFill>
                  <a:schemeClr val="accent2"/>
                </a:solidFill>
              </a:rPr>
              <a:t>Polycarbamide</a:t>
            </a:r>
            <a:r>
              <a:rPr lang="en-US" b="1" dirty="0">
                <a:solidFill>
                  <a:schemeClr val="accent2"/>
                </a:solidFill>
              </a:rPr>
              <a:t> coatings deliver: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Moisture tolerance and strong physical properties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Excellent adhesion to concrete (damp &amp; green)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return to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Customizable sheen with UV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abrasion and impact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Better cost control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D589CA0-A938-4C02-AAB1-468FD3B37648}"/>
              </a:ext>
            </a:extLst>
          </p:cNvPr>
          <p:cNvSpPr/>
          <p:nvPr/>
        </p:nvSpPr>
        <p:spPr>
          <a:xfrm>
            <a:off x="475959" y="4115988"/>
            <a:ext cx="4096042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/>
              <a:t>When used together in industrial, commercial &amp; institutional flooring applications, </a:t>
            </a:r>
            <a:r>
              <a:rPr lang="en-US" b="1" dirty="0">
                <a:solidFill>
                  <a:schemeClr val="accent2"/>
                </a:solidFill>
              </a:rPr>
              <a:t>combined epoxy and </a:t>
            </a:r>
            <a:r>
              <a:rPr lang="en-US" b="1" dirty="0" err="1">
                <a:solidFill>
                  <a:schemeClr val="accent2"/>
                </a:solidFill>
              </a:rPr>
              <a:t>polycarbamide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coatings provide a unique combination of high performance &amp; rapid return to service</a:t>
            </a:r>
          </a:p>
        </p:txBody>
      </p:sp>
      <p:sp>
        <p:nvSpPr>
          <p:cNvPr id="42" name="Textfeld 12">
            <a:extLst>
              <a:ext uri="{FF2B5EF4-FFF2-40B4-BE49-F238E27FC236}">
                <a16:creationId xmlns:a16="http://schemas.microsoft.com/office/drawing/2014/main" id="{6F6BC6B5-B382-4470-93F9-B4C6E6B00ECE}"/>
              </a:ext>
            </a:extLst>
          </p:cNvPr>
          <p:cNvSpPr txBox="1"/>
          <p:nvPr/>
        </p:nvSpPr>
        <p:spPr>
          <a:xfrm>
            <a:off x="868266" y="3147983"/>
            <a:ext cx="9641207" cy="714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Functional layers</a:t>
            </a:r>
          </a:p>
          <a:p>
            <a:pPr marL="285750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b="1" dirty="0">
                <a:solidFill>
                  <a:schemeClr val="accent2"/>
                </a:solidFill>
              </a:rPr>
              <a:t>Primer </a:t>
            </a:r>
            <a:r>
              <a:rPr lang="en-US" sz="1200" b="1" dirty="0"/>
              <a:t>(Epoxy) 		</a:t>
            </a:r>
            <a:r>
              <a:rPr lang="en-US" sz="1200" b="1" dirty="0">
                <a:solidFill>
                  <a:schemeClr val="accent2"/>
                </a:solidFill>
              </a:rPr>
              <a:t>B. Mid-Coat </a:t>
            </a:r>
            <a:r>
              <a:rPr lang="en-US" sz="1200" b="1" dirty="0"/>
              <a:t>(Epoxy or </a:t>
            </a:r>
            <a:r>
              <a:rPr lang="en-US" sz="1200" b="1" dirty="0" err="1"/>
              <a:t>Polycarbamide</a:t>
            </a:r>
            <a:r>
              <a:rPr lang="en-US" sz="1200" b="1" dirty="0"/>
              <a:t>)		</a:t>
            </a:r>
            <a:r>
              <a:rPr lang="en-US" sz="1200" b="1" dirty="0">
                <a:solidFill>
                  <a:schemeClr val="accent2"/>
                </a:solidFill>
              </a:rPr>
              <a:t>C. Topcoat </a:t>
            </a:r>
            <a:r>
              <a:rPr lang="en-US" sz="1200" b="1" dirty="0"/>
              <a:t>(</a:t>
            </a:r>
            <a:r>
              <a:rPr lang="en-US" sz="1200" b="1" dirty="0" err="1"/>
              <a:t>Polycarbamide</a:t>
            </a:r>
            <a:r>
              <a:rPr lang="en-US" sz="1200" b="1" dirty="0"/>
              <a:t>)</a:t>
            </a:r>
            <a:endParaRPr lang="en-US" sz="12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320C9DD-1CFC-4A29-A845-A654339B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42" y="103447"/>
            <a:ext cx="11100458" cy="403373"/>
          </a:xfrm>
        </p:spPr>
        <p:txBody>
          <a:bodyPr/>
          <a:lstStyle/>
          <a:p>
            <a:r>
              <a:rPr lang="en-US" dirty="0">
                <a:sym typeface="+mj-lt"/>
              </a:rPr>
              <a:t>Various Flooring Systems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DA561-713E-4EA7-BE91-6CF2C3E03F76}"/>
              </a:ext>
            </a:extLst>
          </p:cNvPr>
          <p:cNvSpPr/>
          <p:nvPr/>
        </p:nvSpPr>
        <p:spPr>
          <a:xfrm>
            <a:off x="475959" y="549174"/>
            <a:ext cx="586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sym typeface="+mj-lt"/>
              </a:rPr>
              <a:t>Excellent Synergy with Epoxy Technology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2968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+mj-lt"/>
              </a:rPr>
              <a:t>Polycarbamide</a:t>
            </a:r>
            <a:r>
              <a:rPr lang="en-US" dirty="0">
                <a:sym typeface="+mj-lt"/>
              </a:rPr>
              <a:t> and Epoxy Curing Agents Recommendations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47197"/>
              </p:ext>
            </p:extLst>
          </p:nvPr>
        </p:nvGraphicFramePr>
        <p:xfrm>
          <a:off x="228600" y="1211156"/>
          <a:ext cx="11305120" cy="34123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82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Thin Floor Coating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Self</a:t>
                      </a:r>
                      <a:r>
                        <a:rPr lang="en-US" sz="1600" baseline="0" dirty="0"/>
                        <a:t> Leveling Flooring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Broadcast Flooring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26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Primer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Anquamine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287</a:t>
                      </a: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Anquamine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287</a:t>
                      </a: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Anquamine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287</a:t>
                      </a:r>
                    </a:p>
                  </a:txBody>
                  <a:tcPr marL="94510" marR="945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6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Ancamine</a:t>
                      </a:r>
                      <a:r>
                        <a:rPr lang="en-US" sz="1600" b="1" baseline="30000" dirty="0">
                          <a:solidFill>
                            <a:srgbClr val="00B05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2850</a:t>
                      </a: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Ancamine</a:t>
                      </a:r>
                      <a:r>
                        <a:rPr lang="en-US" sz="1600" b="1" baseline="30000" dirty="0">
                          <a:solidFill>
                            <a:srgbClr val="00B05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2850</a:t>
                      </a:r>
                    </a:p>
                  </a:txBody>
                  <a:tcPr marL="94510" marR="945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26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Mid-coat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Ancamine</a:t>
                      </a:r>
                      <a:r>
                        <a:rPr lang="en-US" sz="1600" b="1" baseline="30000" dirty="0">
                          <a:solidFill>
                            <a:srgbClr val="00B05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2735</a:t>
                      </a: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Urethane cement</a:t>
                      </a: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B050"/>
                          </a:solidFill>
                        </a:rPr>
                        <a:t>Ancamine</a:t>
                      </a:r>
                      <a:r>
                        <a:rPr lang="en-US" sz="1600" b="1" baseline="30000" dirty="0">
                          <a:solidFill>
                            <a:srgbClr val="00B05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 2735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92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Anquamine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401/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Ancarez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AR555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Epoxy Modified Cement (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Anquamine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287/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Ancarez</a:t>
                      </a:r>
                      <a:r>
                        <a:rPr lang="en-US" sz="1600" b="1" baseline="30000" dirty="0">
                          <a:solidFill>
                            <a:srgbClr val="0070C0"/>
                          </a:solidFill>
                        </a:rPr>
                        <a:t>®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AR 462)</a:t>
                      </a:r>
                    </a:p>
                  </a:txBody>
                  <a:tcPr marL="94510" marR="945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Amicure</a:t>
                      </a:r>
                      <a:r>
                        <a:rPr lang="en-US" sz="1600" b="1" baseline="30000" dirty="0"/>
                        <a:t>®</a:t>
                      </a:r>
                      <a:r>
                        <a:rPr lang="en-US" sz="1600" b="1" dirty="0"/>
                        <a:t> IC-221/321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826">
                <a:tc rowSpan="3">
                  <a:txBody>
                    <a:bodyPr/>
                    <a:lstStyle/>
                    <a:p>
                      <a:r>
                        <a:rPr lang="en-US" sz="2000" dirty="0"/>
                        <a:t>Top-coat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Amicure</a:t>
                      </a:r>
                      <a:r>
                        <a:rPr lang="en-US" sz="1600" b="1" baseline="30000" dirty="0"/>
                        <a:t>®</a:t>
                      </a:r>
                      <a:r>
                        <a:rPr lang="en-US" sz="1600" b="1" dirty="0"/>
                        <a:t> IC-221 (Low temp, Low humidity, fast cure)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26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Amicure</a:t>
                      </a:r>
                      <a:r>
                        <a:rPr lang="en-US" sz="1600" b="1" baseline="30000" dirty="0"/>
                        <a:t>®</a:t>
                      </a:r>
                      <a:r>
                        <a:rPr lang="en-US" sz="1600" b="1" dirty="0"/>
                        <a:t> IC-321 (High temp, high humidity, slow cure)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826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Amicure</a:t>
                      </a:r>
                      <a:r>
                        <a:rPr lang="en-US" sz="1400" b="1" baseline="30000" dirty="0"/>
                        <a:t>®</a:t>
                      </a:r>
                      <a:r>
                        <a:rPr lang="en-US" sz="1400" b="1" dirty="0"/>
                        <a:t> IC-322 (High temp, high humidity, slow cure, low gloss finish)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4510" marR="94510" marT="41157" marB="4115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98CE17-1F43-42C9-B4E0-6CC5E6A24C8D}"/>
              </a:ext>
            </a:extLst>
          </p:cNvPr>
          <p:cNvSpPr txBox="1"/>
          <p:nvPr/>
        </p:nvSpPr>
        <p:spPr>
          <a:xfrm>
            <a:off x="5003800" y="2971800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BCA9D-4762-4F7B-B95D-23A48C0CB344}"/>
              </a:ext>
            </a:extLst>
          </p:cNvPr>
          <p:cNvSpPr/>
          <p:nvPr/>
        </p:nvSpPr>
        <p:spPr>
          <a:xfrm>
            <a:off x="8252370" y="4925683"/>
            <a:ext cx="16518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Better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4E1F8-DE28-43BB-8887-30DE65019757}"/>
              </a:ext>
            </a:extLst>
          </p:cNvPr>
          <p:cNvSpPr/>
          <p:nvPr/>
        </p:nvSpPr>
        <p:spPr>
          <a:xfrm>
            <a:off x="8458200" y="6172200"/>
            <a:ext cx="14141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Faster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CD9F20-7010-477E-B8E6-B2EAD45CB161}"/>
              </a:ext>
            </a:extLst>
          </p:cNvPr>
          <p:cNvSpPr/>
          <p:nvPr/>
        </p:nvSpPr>
        <p:spPr>
          <a:xfrm>
            <a:off x="8422582" y="5569927"/>
            <a:ext cx="12105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46528-06E9-4E03-AFDB-01CC0FC4FCCA}"/>
              </a:ext>
            </a:extLst>
          </p:cNvPr>
          <p:cNvSpPr txBox="1"/>
          <p:nvPr/>
        </p:nvSpPr>
        <p:spPr>
          <a:xfrm>
            <a:off x="6858000" y="3657600"/>
            <a:ext cx="609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ADBFC-E0E1-469E-A832-485C918801F2}"/>
              </a:ext>
            </a:extLst>
          </p:cNvPr>
          <p:cNvSpPr txBox="1"/>
          <p:nvPr/>
        </p:nvSpPr>
        <p:spPr>
          <a:xfrm>
            <a:off x="8010922" y="4956628"/>
            <a:ext cx="411661" cy="49244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ym typeface="Wingdings" panose="05000000000000000000" pitchFamily="2" charset="2"/>
              </a:rPr>
              <a:t>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F18E5-BBE1-403B-ACDF-C63E1327CD5C}"/>
              </a:ext>
            </a:extLst>
          </p:cNvPr>
          <p:cNvSpPr txBox="1"/>
          <p:nvPr/>
        </p:nvSpPr>
        <p:spPr>
          <a:xfrm>
            <a:off x="8010921" y="5572181"/>
            <a:ext cx="411661" cy="49244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ym typeface="Wingdings" panose="05000000000000000000" pitchFamily="2" charset="2"/>
              </a:rPr>
              <a:t>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010E8-F4BA-44D0-9C6C-9EB9841709C6}"/>
              </a:ext>
            </a:extLst>
          </p:cNvPr>
          <p:cNvSpPr txBox="1"/>
          <p:nvPr/>
        </p:nvSpPr>
        <p:spPr>
          <a:xfrm>
            <a:off x="8010921" y="6213579"/>
            <a:ext cx="411661" cy="49244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ym typeface="Wingdings" panose="05000000000000000000" pitchFamily="2" charset="2"/>
              </a:rPr>
              <a:t>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B03F3-D378-4AAB-BAE5-F382E7AD0D49}"/>
              </a:ext>
            </a:extLst>
          </p:cNvPr>
          <p:cNvSpPr txBox="1"/>
          <p:nvPr/>
        </p:nvSpPr>
        <p:spPr>
          <a:xfrm>
            <a:off x="2595172" y="5156515"/>
            <a:ext cx="3653228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Water based Epoxy Coating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</a:rPr>
              <a:t>Solvent Free Epoxy Coating</a:t>
            </a:r>
          </a:p>
        </p:txBody>
      </p:sp>
    </p:spTree>
    <p:extLst>
      <p:ext uri="{BB962C8B-B14F-4D97-AF65-F5344CB8AC3E}">
        <p14:creationId xmlns:p14="http://schemas.microsoft.com/office/powerpoint/2010/main" val="13062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34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+mj-lt"/>
              </a:rPr>
              <a:t>Intercoat</a:t>
            </a:r>
            <a:r>
              <a:rPr lang="en-US" dirty="0">
                <a:sym typeface="+mj-lt"/>
              </a:rPr>
              <a:t> Adhesion is Critical to Select the Best Flooring System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42912" y="1447800"/>
            <a:ext cx="11304000" cy="42860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Standard Lab testing to determine </a:t>
            </a:r>
            <a:r>
              <a:rPr lang="en-US" sz="1800" b="1" dirty="0" err="1">
                <a:solidFill>
                  <a:schemeClr val="accent2"/>
                </a:solidFill>
              </a:rPr>
              <a:t>Intercoat</a:t>
            </a:r>
            <a:r>
              <a:rPr lang="en-US" sz="1800" b="1" dirty="0">
                <a:solidFill>
                  <a:schemeClr val="accent2"/>
                </a:solidFill>
              </a:rPr>
              <a:t> Adhesion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US" sz="1800" dirty="0"/>
              <a:t>Our data for system recommendations are derived largely from neat resin clear formulations</a:t>
            </a:r>
          </a:p>
          <a:p>
            <a:r>
              <a:rPr lang="en-US" sz="1800" dirty="0"/>
              <a:t>Fillers, pigments, additives, surfactants, dispersing agents, and environmental conditions can all impact the </a:t>
            </a:r>
            <a:r>
              <a:rPr lang="en-US" sz="1800" dirty="0" err="1"/>
              <a:t>recoatability</a:t>
            </a:r>
            <a:r>
              <a:rPr lang="en-US" sz="1800" dirty="0"/>
              <a:t> and inter-coat adhesion of a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273213" y="1930027"/>
            <a:ext cx="5473699" cy="371513"/>
          </a:xfrm>
          <a:prstGeom prst="rect">
            <a:avLst/>
          </a:prstGeom>
          <a:solidFill>
            <a:schemeClr val="bg2"/>
          </a:solidFill>
        </p:spPr>
        <p:txBody>
          <a:bodyPr wrap="none" lIns="90000" tIns="46800" rIns="90000" bIns="46800"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Tape Adhesion (ASTM D3359)</a:t>
            </a:r>
          </a:p>
        </p:txBody>
      </p:sp>
      <p:pic>
        <p:nvPicPr>
          <p:cNvPr id="16386" name="Picture 2" descr="c945c755-1ff8-4784-a98f-6c708e117e10@eurprd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" b="13315"/>
          <a:stretch/>
        </p:blipFill>
        <p:spPr bwMode="auto">
          <a:xfrm>
            <a:off x="7192314" y="2470709"/>
            <a:ext cx="3635495" cy="24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2913" y="1930027"/>
            <a:ext cx="5473699" cy="371513"/>
          </a:xfrm>
          <a:prstGeom prst="rect">
            <a:avLst/>
          </a:prstGeom>
          <a:solidFill>
            <a:schemeClr val="bg2"/>
          </a:solidFill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b="1" dirty="0" err="1"/>
              <a:t>Dolley</a:t>
            </a:r>
            <a:r>
              <a:rPr lang="en-US" b="1" dirty="0"/>
              <a:t> Pull Adhesion (ASTM D7234)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44" y="2470709"/>
            <a:ext cx="3629635" cy="24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Rectangle 38"/>
          <p:cNvSpPr>
            <a:spLocks noChangeArrowheads="1"/>
          </p:cNvSpPr>
          <p:nvPr/>
        </p:nvSpPr>
        <p:spPr bwMode="auto">
          <a:xfrm>
            <a:off x="728307" y="400670"/>
            <a:ext cx="8839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altLang="en-US" sz="4400" dirty="0">
                <a:solidFill>
                  <a:schemeClr val="tx2"/>
                </a:solidFill>
              </a:rPr>
            </a:b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 Flooring (Example 1) – Broadcast Floor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3092B5-576E-4DD4-8DC4-0998E12AC5BF}"/>
              </a:ext>
            </a:extLst>
          </p:cNvPr>
          <p:cNvSpPr txBox="1"/>
          <p:nvPr/>
        </p:nvSpPr>
        <p:spPr>
          <a:xfrm>
            <a:off x="423001" y="4962556"/>
            <a:ext cx="65081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Primer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09FD9A2-549B-4534-91E0-916D6D6A3D5F}"/>
              </a:ext>
            </a:extLst>
          </p:cNvPr>
          <p:cNvSpPr>
            <a:spLocks/>
          </p:cNvSpPr>
          <p:nvPr/>
        </p:nvSpPr>
        <p:spPr bwMode="auto">
          <a:xfrm>
            <a:off x="1458951" y="4281130"/>
            <a:ext cx="3928915" cy="927647"/>
          </a:xfrm>
          <a:custGeom>
            <a:avLst/>
            <a:gdLst>
              <a:gd name="T0" fmla="*/ 0 w 2945"/>
              <a:gd name="T1" fmla="*/ 632 h 632"/>
              <a:gd name="T2" fmla="*/ 1114 w 2945"/>
              <a:gd name="T3" fmla="*/ 0 h 632"/>
              <a:gd name="T4" fmla="*/ 2945 w 2945"/>
              <a:gd name="T5" fmla="*/ 0 h 632"/>
              <a:gd name="T6" fmla="*/ 2158 w 2945"/>
              <a:gd name="T7" fmla="*/ 632 h 632"/>
              <a:gd name="T8" fmla="*/ 0 w 2945"/>
              <a:gd name="T9" fmla="*/ 632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5"/>
              <a:gd name="T16" fmla="*/ 0 h 632"/>
              <a:gd name="T17" fmla="*/ 2945 w 2945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5" h="632">
                <a:moveTo>
                  <a:pt x="0" y="632"/>
                </a:moveTo>
                <a:lnTo>
                  <a:pt x="1114" y="0"/>
                </a:lnTo>
                <a:lnTo>
                  <a:pt x="2945" y="0"/>
                </a:lnTo>
                <a:lnTo>
                  <a:pt x="2158" y="632"/>
                </a:lnTo>
                <a:lnTo>
                  <a:pt x="0" y="63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5F079183-AEB5-486D-A1EE-4E41E8DEB8BD}"/>
              </a:ext>
            </a:extLst>
          </p:cNvPr>
          <p:cNvGrpSpPr>
            <a:grpSpLocks/>
          </p:cNvGrpSpPr>
          <p:nvPr/>
        </p:nvGrpSpPr>
        <p:grpSpPr bwMode="auto">
          <a:xfrm>
            <a:off x="1458951" y="4285920"/>
            <a:ext cx="3949840" cy="1920757"/>
            <a:chOff x="1442" y="1902"/>
            <a:chExt cx="2945" cy="1203"/>
          </a:xfrm>
        </p:grpSpPr>
        <p:sp>
          <p:nvSpPr>
            <p:cNvPr id="26" name="Rectangle 28" descr="Cork">
              <a:extLst>
                <a:ext uri="{FF2B5EF4-FFF2-40B4-BE49-F238E27FC236}">
                  <a16:creationId xmlns:a16="http://schemas.microsoft.com/office/drawing/2014/main" id="{0A437CEE-9B72-4FD5-A8CD-7B4BBE11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2480"/>
              <a:ext cx="2158" cy="62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" name="Freeform 29" descr="Cork">
              <a:extLst>
                <a:ext uri="{FF2B5EF4-FFF2-40B4-BE49-F238E27FC236}">
                  <a16:creationId xmlns:a16="http://schemas.microsoft.com/office/drawing/2014/main" id="{50271F30-5307-483F-A9B6-E966022C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902"/>
              <a:ext cx="787" cy="1200"/>
            </a:xfrm>
            <a:custGeom>
              <a:avLst/>
              <a:gdLst>
                <a:gd name="T0" fmla="*/ 0 w 787"/>
                <a:gd name="T1" fmla="*/ 1200 h 1200"/>
                <a:gd name="T2" fmla="*/ 0 w 787"/>
                <a:gd name="T3" fmla="*/ 576 h 1200"/>
                <a:gd name="T4" fmla="*/ 787 w 787"/>
                <a:gd name="T5" fmla="*/ 0 h 1200"/>
                <a:gd name="T6" fmla="*/ 787 w 787"/>
                <a:gd name="T7" fmla="*/ 600 h 1200"/>
                <a:gd name="T8" fmla="*/ 0 w 787"/>
                <a:gd name="T9" fmla="*/ 120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1200"/>
                <a:gd name="T17" fmla="*/ 787 w 787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1200">
                  <a:moveTo>
                    <a:pt x="0" y="1200"/>
                  </a:moveTo>
                  <a:lnTo>
                    <a:pt x="0" y="576"/>
                  </a:lnTo>
                  <a:lnTo>
                    <a:pt x="787" y="0"/>
                  </a:lnTo>
                  <a:lnTo>
                    <a:pt x="787" y="600"/>
                  </a:lnTo>
                  <a:lnTo>
                    <a:pt x="0" y="120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D7F41DE-954C-409F-8D20-55E116FE832E}"/>
              </a:ext>
            </a:extLst>
          </p:cNvPr>
          <p:cNvSpPr txBox="1"/>
          <p:nvPr/>
        </p:nvSpPr>
        <p:spPr>
          <a:xfrm>
            <a:off x="2264361" y="5627806"/>
            <a:ext cx="11124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Concrete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4A6295-7F9B-43E0-868B-3D9ED91A7954}"/>
              </a:ext>
            </a:extLst>
          </p:cNvPr>
          <p:cNvGrpSpPr/>
          <p:nvPr/>
        </p:nvGrpSpPr>
        <p:grpSpPr>
          <a:xfrm>
            <a:off x="1460300" y="3863962"/>
            <a:ext cx="3928915" cy="1379941"/>
            <a:chOff x="4114800" y="1885410"/>
            <a:chExt cx="3928915" cy="1379941"/>
          </a:xfrm>
          <a:solidFill>
            <a:srgbClr val="00B050"/>
          </a:solidFill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DF62402-8A5C-469D-B904-25E2AC057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1903863"/>
              <a:ext cx="3928915" cy="1023706"/>
            </a:xfrm>
            <a:custGeom>
              <a:avLst/>
              <a:gdLst>
                <a:gd name="T0" fmla="*/ 0 w 2945"/>
                <a:gd name="T1" fmla="*/ 632 h 632"/>
                <a:gd name="T2" fmla="*/ 1114 w 2945"/>
                <a:gd name="T3" fmla="*/ 0 h 632"/>
                <a:gd name="T4" fmla="*/ 2945 w 2945"/>
                <a:gd name="T5" fmla="*/ 0 h 632"/>
                <a:gd name="T6" fmla="*/ 2158 w 2945"/>
                <a:gd name="T7" fmla="*/ 632 h 632"/>
                <a:gd name="T8" fmla="*/ 0 w 2945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5"/>
                <a:gd name="T16" fmla="*/ 0 h 632"/>
                <a:gd name="T17" fmla="*/ 2945 w 2945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5" h="632">
                  <a:moveTo>
                    <a:pt x="0" y="632"/>
                  </a:moveTo>
                  <a:lnTo>
                    <a:pt x="1114" y="0"/>
                  </a:lnTo>
                  <a:lnTo>
                    <a:pt x="2945" y="0"/>
                  </a:lnTo>
                  <a:lnTo>
                    <a:pt x="2158" y="632"/>
                  </a:lnTo>
                  <a:lnTo>
                    <a:pt x="0" y="6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2" descr="Water droplets">
              <a:extLst>
                <a:ext uri="{FF2B5EF4-FFF2-40B4-BE49-F238E27FC236}">
                  <a16:creationId xmlns:a16="http://schemas.microsoft.com/office/drawing/2014/main" id="{CE7504E7-207D-455E-A512-F4AA35FE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909116"/>
              <a:ext cx="2878586" cy="356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" name="Freeform 33" descr="Water droplets">
              <a:extLst>
                <a:ext uri="{FF2B5EF4-FFF2-40B4-BE49-F238E27FC236}">
                  <a16:creationId xmlns:a16="http://schemas.microsoft.com/office/drawing/2014/main" id="{2E035005-D487-4AD6-BE2E-0B6EC500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255" y="1885410"/>
              <a:ext cx="1041460" cy="1379941"/>
            </a:xfrm>
            <a:custGeom>
              <a:avLst/>
              <a:gdLst>
                <a:gd name="T0" fmla="*/ 0 w 787"/>
                <a:gd name="T1" fmla="*/ 818 h 818"/>
                <a:gd name="T2" fmla="*/ 0 w 787"/>
                <a:gd name="T3" fmla="*/ 600 h 818"/>
                <a:gd name="T4" fmla="*/ 787 w 787"/>
                <a:gd name="T5" fmla="*/ 0 h 818"/>
                <a:gd name="T6" fmla="*/ 787 w 787"/>
                <a:gd name="T7" fmla="*/ 249 h 818"/>
                <a:gd name="T8" fmla="*/ 0 w 787"/>
                <a:gd name="T9" fmla="*/ 818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818"/>
                <a:gd name="T17" fmla="*/ 787 w 787"/>
                <a:gd name="T18" fmla="*/ 818 h 8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818">
                  <a:moveTo>
                    <a:pt x="0" y="818"/>
                  </a:moveTo>
                  <a:lnTo>
                    <a:pt x="0" y="600"/>
                  </a:lnTo>
                  <a:lnTo>
                    <a:pt x="787" y="0"/>
                  </a:lnTo>
                  <a:lnTo>
                    <a:pt x="787" y="249"/>
                  </a:lnTo>
                  <a:lnTo>
                    <a:pt x="0" y="8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E16F13-E00D-4BB5-AF37-61E1602AAEDD}"/>
              </a:ext>
            </a:extLst>
          </p:cNvPr>
          <p:cNvGrpSpPr/>
          <p:nvPr/>
        </p:nvGrpSpPr>
        <p:grpSpPr>
          <a:xfrm>
            <a:off x="1430780" y="3486821"/>
            <a:ext cx="3943652" cy="1389167"/>
            <a:chOff x="4100063" y="1876184"/>
            <a:chExt cx="3943652" cy="1389167"/>
          </a:xfrm>
          <a:pattFill prst="lgConfetti">
            <a:fgClr>
              <a:srgbClr val="0070C0"/>
            </a:fgClr>
            <a:bgClr>
              <a:srgbClr val="92D050"/>
            </a:bgClr>
          </a:pattFill>
        </p:grpSpPr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A3B7B2C4-1E81-4FE7-99C5-C35B6141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063" y="1876184"/>
              <a:ext cx="3928915" cy="1023706"/>
            </a:xfrm>
            <a:custGeom>
              <a:avLst/>
              <a:gdLst>
                <a:gd name="T0" fmla="*/ 0 w 2945"/>
                <a:gd name="T1" fmla="*/ 632 h 632"/>
                <a:gd name="T2" fmla="*/ 1114 w 2945"/>
                <a:gd name="T3" fmla="*/ 0 h 632"/>
                <a:gd name="T4" fmla="*/ 2945 w 2945"/>
                <a:gd name="T5" fmla="*/ 0 h 632"/>
                <a:gd name="T6" fmla="*/ 2158 w 2945"/>
                <a:gd name="T7" fmla="*/ 632 h 632"/>
                <a:gd name="T8" fmla="*/ 0 w 2945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5"/>
                <a:gd name="T16" fmla="*/ 0 h 632"/>
                <a:gd name="T17" fmla="*/ 2945 w 2945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5" h="632">
                  <a:moveTo>
                    <a:pt x="0" y="632"/>
                  </a:moveTo>
                  <a:lnTo>
                    <a:pt x="1114" y="0"/>
                  </a:lnTo>
                  <a:lnTo>
                    <a:pt x="2945" y="0"/>
                  </a:lnTo>
                  <a:lnTo>
                    <a:pt x="2158" y="632"/>
                  </a:lnTo>
                  <a:lnTo>
                    <a:pt x="0" y="632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2" descr="Water droplets">
              <a:extLst>
                <a:ext uri="{FF2B5EF4-FFF2-40B4-BE49-F238E27FC236}">
                  <a16:creationId xmlns:a16="http://schemas.microsoft.com/office/drawing/2014/main" id="{83B921F8-7FDA-442B-BB71-C0C9BF90B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909116"/>
              <a:ext cx="2878586" cy="35623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0" name="Freeform 33" descr="Water droplets">
              <a:extLst>
                <a:ext uri="{FF2B5EF4-FFF2-40B4-BE49-F238E27FC236}">
                  <a16:creationId xmlns:a16="http://schemas.microsoft.com/office/drawing/2014/main" id="{A4D084A8-C443-40D5-A90C-46408F8A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255" y="1885410"/>
              <a:ext cx="1041460" cy="1379941"/>
            </a:xfrm>
            <a:custGeom>
              <a:avLst/>
              <a:gdLst>
                <a:gd name="T0" fmla="*/ 0 w 787"/>
                <a:gd name="T1" fmla="*/ 818 h 818"/>
                <a:gd name="T2" fmla="*/ 0 w 787"/>
                <a:gd name="T3" fmla="*/ 600 h 818"/>
                <a:gd name="T4" fmla="*/ 787 w 787"/>
                <a:gd name="T5" fmla="*/ 0 h 818"/>
                <a:gd name="T6" fmla="*/ 787 w 787"/>
                <a:gd name="T7" fmla="*/ 249 h 818"/>
                <a:gd name="T8" fmla="*/ 0 w 787"/>
                <a:gd name="T9" fmla="*/ 818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818"/>
                <a:gd name="T17" fmla="*/ 787 w 787"/>
                <a:gd name="T18" fmla="*/ 818 h 8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818">
                  <a:moveTo>
                    <a:pt x="0" y="818"/>
                  </a:moveTo>
                  <a:lnTo>
                    <a:pt x="0" y="600"/>
                  </a:lnTo>
                  <a:lnTo>
                    <a:pt x="787" y="0"/>
                  </a:lnTo>
                  <a:lnTo>
                    <a:pt x="787" y="249"/>
                  </a:lnTo>
                  <a:lnTo>
                    <a:pt x="0" y="818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7EAD367-7A79-4536-A56D-8F256B6231D1}"/>
              </a:ext>
            </a:extLst>
          </p:cNvPr>
          <p:cNvSpPr txBox="1"/>
          <p:nvPr/>
        </p:nvSpPr>
        <p:spPr>
          <a:xfrm>
            <a:off x="303054" y="4542172"/>
            <a:ext cx="910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Basecoat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A07649-D98A-4828-AEB6-DCA4A9487AE5}"/>
              </a:ext>
            </a:extLst>
          </p:cNvPr>
          <p:cNvSpPr txBox="1"/>
          <p:nvPr/>
        </p:nvSpPr>
        <p:spPr>
          <a:xfrm>
            <a:off x="318250" y="4148047"/>
            <a:ext cx="7814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Topcoat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BFF5E-F89E-445C-8BD3-6F6DB0EBAACF}"/>
              </a:ext>
            </a:extLst>
          </p:cNvPr>
          <p:cNvSpPr txBox="1"/>
          <p:nvPr/>
        </p:nvSpPr>
        <p:spPr>
          <a:xfrm>
            <a:off x="6712728" y="1263742"/>
            <a:ext cx="3829575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2"/>
                </a:solidFill>
              </a:rPr>
              <a:t>Primer – </a:t>
            </a:r>
            <a:r>
              <a:rPr lang="en-US" sz="1600" b="1" dirty="0" err="1">
                <a:solidFill>
                  <a:schemeClr val="accent2"/>
                </a:solidFill>
              </a:rPr>
              <a:t>Ancamine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2850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Moisture vapor barrier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Adhesion to damp/green concrete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High mechanical strength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CEB04-39CC-4A09-BD68-357425FD3B1C}"/>
              </a:ext>
            </a:extLst>
          </p:cNvPr>
          <p:cNvSpPr txBox="1"/>
          <p:nvPr/>
        </p:nvSpPr>
        <p:spPr>
          <a:xfrm>
            <a:off x="6553200" y="2981577"/>
            <a:ext cx="3592715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accent2"/>
                </a:solidFill>
              </a:rPr>
              <a:t>Midcoat</a:t>
            </a:r>
            <a:r>
              <a:rPr lang="en-US" sz="1600" b="1" dirty="0">
                <a:solidFill>
                  <a:schemeClr val="accent2"/>
                </a:solidFill>
              </a:rPr>
              <a:t> – </a:t>
            </a:r>
            <a:r>
              <a:rPr lang="en-US" sz="1600" b="1" dirty="0" err="1">
                <a:solidFill>
                  <a:schemeClr val="accent2"/>
                </a:solidFill>
              </a:rPr>
              <a:t>Amicure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IC-221/IC-321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Receiving Clear or Pigmented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Flake, quartz, metallic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Hides UV resistance of epoxy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BC4CF2-510F-45F5-84DA-FDF95E3C8EDB}"/>
              </a:ext>
            </a:extLst>
          </p:cNvPr>
          <p:cNvSpPr txBox="1"/>
          <p:nvPr/>
        </p:nvSpPr>
        <p:spPr>
          <a:xfrm>
            <a:off x="6783211" y="4776703"/>
            <a:ext cx="3736151" cy="18620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2"/>
                </a:solidFill>
              </a:rPr>
              <a:t>Topcoat -  </a:t>
            </a:r>
            <a:r>
              <a:rPr lang="en-US" sz="1600" b="1" dirty="0" err="1">
                <a:solidFill>
                  <a:schemeClr val="accent2"/>
                </a:solidFill>
              </a:rPr>
              <a:t>Amicure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IC-221/321/322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High gloss or satin finish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Impact resistance (&gt; 160 in. </a:t>
            </a:r>
            <a:r>
              <a:rPr lang="en-US" sz="1600" dirty="0" err="1"/>
              <a:t>lbs</a:t>
            </a:r>
            <a:r>
              <a:rPr lang="en-US" sz="1600" dirty="0"/>
              <a:t>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QUV-A(500hrs) = &lt; 3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Taber abrasion (&lt; 45 mg)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8A8A1-5F18-4AA0-BD00-12C6F391E87F}"/>
              </a:ext>
            </a:extLst>
          </p:cNvPr>
          <p:cNvSpPr/>
          <p:nvPr/>
        </p:nvSpPr>
        <p:spPr>
          <a:xfrm>
            <a:off x="7876909" y="2491991"/>
            <a:ext cx="10166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+ 3 </a:t>
            </a:r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hrs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99B3BE-2116-4343-B01E-1EC7886BC1FB}"/>
              </a:ext>
            </a:extLst>
          </p:cNvPr>
          <p:cNvSpPr/>
          <p:nvPr/>
        </p:nvSpPr>
        <p:spPr>
          <a:xfrm>
            <a:off x="7848600" y="4240632"/>
            <a:ext cx="14494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+ 2 = 5 </a:t>
            </a:r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hrs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6C792E-9C6A-4D20-913B-C98D0C866489}"/>
              </a:ext>
            </a:extLst>
          </p:cNvPr>
          <p:cNvSpPr/>
          <p:nvPr/>
        </p:nvSpPr>
        <p:spPr>
          <a:xfrm>
            <a:off x="7902797" y="6325289"/>
            <a:ext cx="1449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+ 2 = 7 </a:t>
            </a:r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hrs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F8DA23-B25C-446D-9C90-21CFF7197C11}"/>
              </a:ext>
            </a:extLst>
          </p:cNvPr>
          <p:cNvGrpSpPr/>
          <p:nvPr/>
        </p:nvGrpSpPr>
        <p:grpSpPr>
          <a:xfrm>
            <a:off x="1449608" y="3111980"/>
            <a:ext cx="3928915" cy="1379941"/>
            <a:chOff x="4114800" y="1885410"/>
            <a:chExt cx="3928915" cy="1379941"/>
          </a:xfrm>
          <a:noFill/>
        </p:grpSpPr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5736E80-EC53-4084-8BBA-B7B97DE1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1903863"/>
              <a:ext cx="3928915" cy="1023706"/>
            </a:xfrm>
            <a:custGeom>
              <a:avLst/>
              <a:gdLst>
                <a:gd name="T0" fmla="*/ 0 w 2945"/>
                <a:gd name="T1" fmla="*/ 632 h 632"/>
                <a:gd name="T2" fmla="*/ 1114 w 2945"/>
                <a:gd name="T3" fmla="*/ 0 h 632"/>
                <a:gd name="T4" fmla="*/ 2945 w 2945"/>
                <a:gd name="T5" fmla="*/ 0 h 632"/>
                <a:gd name="T6" fmla="*/ 2158 w 2945"/>
                <a:gd name="T7" fmla="*/ 632 h 632"/>
                <a:gd name="T8" fmla="*/ 0 w 2945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5"/>
                <a:gd name="T16" fmla="*/ 0 h 632"/>
                <a:gd name="T17" fmla="*/ 2945 w 2945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5" h="632">
                  <a:moveTo>
                    <a:pt x="0" y="632"/>
                  </a:moveTo>
                  <a:lnTo>
                    <a:pt x="1114" y="0"/>
                  </a:lnTo>
                  <a:lnTo>
                    <a:pt x="2945" y="0"/>
                  </a:lnTo>
                  <a:lnTo>
                    <a:pt x="2158" y="632"/>
                  </a:lnTo>
                  <a:lnTo>
                    <a:pt x="0" y="6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2" descr="Water droplets">
              <a:extLst>
                <a:ext uri="{FF2B5EF4-FFF2-40B4-BE49-F238E27FC236}">
                  <a16:creationId xmlns:a16="http://schemas.microsoft.com/office/drawing/2014/main" id="{C53E7F4E-CC3C-4509-A16B-90DB5DCB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909116"/>
              <a:ext cx="2878586" cy="356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6" name="Freeform 33" descr="Water droplets">
              <a:extLst>
                <a:ext uri="{FF2B5EF4-FFF2-40B4-BE49-F238E27FC236}">
                  <a16:creationId xmlns:a16="http://schemas.microsoft.com/office/drawing/2014/main" id="{70DD8045-9CD0-4097-9E32-3C359D74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255" y="1885410"/>
              <a:ext cx="1041460" cy="1379941"/>
            </a:xfrm>
            <a:custGeom>
              <a:avLst/>
              <a:gdLst>
                <a:gd name="T0" fmla="*/ 0 w 787"/>
                <a:gd name="T1" fmla="*/ 818 h 818"/>
                <a:gd name="T2" fmla="*/ 0 w 787"/>
                <a:gd name="T3" fmla="*/ 600 h 818"/>
                <a:gd name="T4" fmla="*/ 787 w 787"/>
                <a:gd name="T5" fmla="*/ 0 h 818"/>
                <a:gd name="T6" fmla="*/ 787 w 787"/>
                <a:gd name="T7" fmla="*/ 249 h 818"/>
                <a:gd name="T8" fmla="*/ 0 w 787"/>
                <a:gd name="T9" fmla="*/ 818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818"/>
                <a:gd name="T17" fmla="*/ 787 w 787"/>
                <a:gd name="T18" fmla="*/ 818 h 8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818">
                  <a:moveTo>
                    <a:pt x="0" y="818"/>
                  </a:moveTo>
                  <a:lnTo>
                    <a:pt x="0" y="600"/>
                  </a:lnTo>
                  <a:lnTo>
                    <a:pt x="787" y="0"/>
                  </a:lnTo>
                  <a:lnTo>
                    <a:pt x="787" y="249"/>
                  </a:lnTo>
                  <a:lnTo>
                    <a:pt x="0" y="8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208C3A-D4A4-4330-8EC7-EF5A3675A31F}"/>
              </a:ext>
            </a:extLst>
          </p:cNvPr>
          <p:cNvSpPr/>
          <p:nvPr/>
        </p:nvSpPr>
        <p:spPr>
          <a:xfrm>
            <a:off x="604984" y="13619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Benefits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Free of nonyl phenol, benzyl alcohol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Low VOC/emissions / No odor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Low temperature application (5ºC)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High performance/durability</a:t>
            </a:r>
          </a:p>
        </p:txBody>
      </p:sp>
    </p:spTree>
    <p:extLst>
      <p:ext uri="{BB962C8B-B14F-4D97-AF65-F5344CB8AC3E}">
        <p14:creationId xmlns:p14="http://schemas.microsoft.com/office/powerpoint/2010/main" val="39530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3" grpId="0"/>
      <p:bldP spid="53" grpId="0"/>
      <p:bldP spid="54" grpId="0"/>
      <p:bldP spid="4" grpId="0"/>
      <p:bldP spid="55" grpId="0"/>
      <p:bldP spid="5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Rectangle 38"/>
          <p:cNvSpPr>
            <a:spLocks noChangeArrowheads="1"/>
          </p:cNvSpPr>
          <p:nvPr/>
        </p:nvSpPr>
        <p:spPr bwMode="auto">
          <a:xfrm>
            <a:off x="728307" y="400670"/>
            <a:ext cx="8839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altLang="en-US" sz="4400" dirty="0">
                <a:solidFill>
                  <a:schemeClr val="tx2"/>
                </a:solidFill>
              </a:rPr>
            </a:b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 Flooring (Example 2) – Thin Film Coating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3092B5-576E-4DD4-8DC4-0998E12AC5BF}"/>
              </a:ext>
            </a:extLst>
          </p:cNvPr>
          <p:cNvSpPr txBox="1"/>
          <p:nvPr/>
        </p:nvSpPr>
        <p:spPr>
          <a:xfrm>
            <a:off x="259872" y="5136486"/>
            <a:ext cx="65081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Primer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09FD9A2-549B-4534-91E0-916D6D6A3D5F}"/>
              </a:ext>
            </a:extLst>
          </p:cNvPr>
          <p:cNvSpPr>
            <a:spLocks/>
          </p:cNvSpPr>
          <p:nvPr/>
        </p:nvSpPr>
        <p:spPr bwMode="auto">
          <a:xfrm>
            <a:off x="1458951" y="4281130"/>
            <a:ext cx="3928915" cy="927647"/>
          </a:xfrm>
          <a:custGeom>
            <a:avLst/>
            <a:gdLst>
              <a:gd name="T0" fmla="*/ 0 w 2945"/>
              <a:gd name="T1" fmla="*/ 632 h 632"/>
              <a:gd name="T2" fmla="*/ 1114 w 2945"/>
              <a:gd name="T3" fmla="*/ 0 h 632"/>
              <a:gd name="T4" fmla="*/ 2945 w 2945"/>
              <a:gd name="T5" fmla="*/ 0 h 632"/>
              <a:gd name="T6" fmla="*/ 2158 w 2945"/>
              <a:gd name="T7" fmla="*/ 632 h 632"/>
              <a:gd name="T8" fmla="*/ 0 w 2945"/>
              <a:gd name="T9" fmla="*/ 632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5"/>
              <a:gd name="T16" fmla="*/ 0 h 632"/>
              <a:gd name="T17" fmla="*/ 2945 w 2945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5" h="632">
                <a:moveTo>
                  <a:pt x="0" y="632"/>
                </a:moveTo>
                <a:lnTo>
                  <a:pt x="1114" y="0"/>
                </a:lnTo>
                <a:lnTo>
                  <a:pt x="2945" y="0"/>
                </a:lnTo>
                <a:lnTo>
                  <a:pt x="2158" y="632"/>
                </a:lnTo>
                <a:lnTo>
                  <a:pt x="0" y="63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5F079183-AEB5-486D-A1EE-4E41E8DEB8BD}"/>
              </a:ext>
            </a:extLst>
          </p:cNvPr>
          <p:cNvGrpSpPr>
            <a:grpSpLocks/>
          </p:cNvGrpSpPr>
          <p:nvPr/>
        </p:nvGrpSpPr>
        <p:grpSpPr bwMode="auto">
          <a:xfrm>
            <a:off x="1458951" y="4285920"/>
            <a:ext cx="3949840" cy="1920757"/>
            <a:chOff x="1442" y="1902"/>
            <a:chExt cx="2945" cy="1203"/>
          </a:xfrm>
        </p:grpSpPr>
        <p:sp>
          <p:nvSpPr>
            <p:cNvPr id="26" name="Rectangle 28" descr="Cork">
              <a:extLst>
                <a:ext uri="{FF2B5EF4-FFF2-40B4-BE49-F238E27FC236}">
                  <a16:creationId xmlns:a16="http://schemas.microsoft.com/office/drawing/2014/main" id="{0A437CEE-9B72-4FD5-A8CD-7B4BBE11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2480"/>
              <a:ext cx="2158" cy="62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" name="Freeform 29" descr="Cork">
              <a:extLst>
                <a:ext uri="{FF2B5EF4-FFF2-40B4-BE49-F238E27FC236}">
                  <a16:creationId xmlns:a16="http://schemas.microsoft.com/office/drawing/2014/main" id="{50271F30-5307-483F-A9B6-E966022C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902"/>
              <a:ext cx="787" cy="1200"/>
            </a:xfrm>
            <a:custGeom>
              <a:avLst/>
              <a:gdLst>
                <a:gd name="T0" fmla="*/ 0 w 787"/>
                <a:gd name="T1" fmla="*/ 1200 h 1200"/>
                <a:gd name="T2" fmla="*/ 0 w 787"/>
                <a:gd name="T3" fmla="*/ 576 h 1200"/>
                <a:gd name="T4" fmla="*/ 787 w 787"/>
                <a:gd name="T5" fmla="*/ 0 h 1200"/>
                <a:gd name="T6" fmla="*/ 787 w 787"/>
                <a:gd name="T7" fmla="*/ 600 h 1200"/>
                <a:gd name="T8" fmla="*/ 0 w 787"/>
                <a:gd name="T9" fmla="*/ 120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1200"/>
                <a:gd name="T17" fmla="*/ 787 w 787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1200">
                  <a:moveTo>
                    <a:pt x="0" y="1200"/>
                  </a:moveTo>
                  <a:lnTo>
                    <a:pt x="0" y="576"/>
                  </a:lnTo>
                  <a:lnTo>
                    <a:pt x="787" y="0"/>
                  </a:lnTo>
                  <a:lnTo>
                    <a:pt x="787" y="600"/>
                  </a:lnTo>
                  <a:lnTo>
                    <a:pt x="0" y="120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D7F41DE-954C-409F-8D20-55E116FE832E}"/>
              </a:ext>
            </a:extLst>
          </p:cNvPr>
          <p:cNvSpPr txBox="1"/>
          <p:nvPr/>
        </p:nvSpPr>
        <p:spPr>
          <a:xfrm>
            <a:off x="2264361" y="5627806"/>
            <a:ext cx="11124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Concrete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4A6295-7F9B-43E0-868B-3D9ED91A7954}"/>
              </a:ext>
            </a:extLst>
          </p:cNvPr>
          <p:cNvGrpSpPr/>
          <p:nvPr/>
        </p:nvGrpSpPr>
        <p:grpSpPr>
          <a:xfrm>
            <a:off x="1450428" y="3852201"/>
            <a:ext cx="3928915" cy="1399762"/>
            <a:chOff x="4114800" y="1865589"/>
            <a:chExt cx="3928915" cy="1399762"/>
          </a:xfrm>
          <a:solidFill>
            <a:srgbClr val="0070C0"/>
          </a:solidFill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DF62402-8A5C-469D-B904-25E2AC057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1903863"/>
              <a:ext cx="3928915" cy="1023706"/>
            </a:xfrm>
            <a:custGeom>
              <a:avLst/>
              <a:gdLst>
                <a:gd name="T0" fmla="*/ 0 w 2945"/>
                <a:gd name="T1" fmla="*/ 632 h 632"/>
                <a:gd name="T2" fmla="*/ 1114 w 2945"/>
                <a:gd name="T3" fmla="*/ 0 h 632"/>
                <a:gd name="T4" fmla="*/ 2945 w 2945"/>
                <a:gd name="T5" fmla="*/ 0 h 632"/>
                <a:gd name="T6" fmla="*/ 2158 w 2945"/>
                <a:gd name="T7" fmla="*/ 632 h 632"/>
                <a:gd name="T8" fmla="*/ 0 w 2945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5"/>
                <a:gd name="T16" fmla="*/ 0 h 632"/>
                <a:gd name="T17" fmla="*/ 2945 w 2945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5" h="632">
                  <a:moveTo>
                    <a:pt x="0" y="632"/>
                  </a:moveTo>
                  <a:lnTo>
                    <a:pt x="1114" y="0"/>
                  </a:lnTo>
                  <a:lnTo>
                    <a:pt x="2945" y="0"/>
                  </a:lnTo>
                  <a:lnTo>
                    <a:pt x="2158" y="632"/>
                  </a:lnTo>
                  <a:lnTo>
                    <a:pt x="0" y="6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2" descr="Water droplets">
              <a:extLst>
                <a:ext uri="{FF2B5EF4-FFF2-40B4-BE49-F238E27FC236}">
                  <a16:creationId xmlns:a16="http://schemas.microsoft.com/office/drawing/2014/main" id="{CE7504E7-207D-455E-A512-F4AA35FE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909116"/>
              <a:ext cx="2878586" cy="356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" name="Freeform 33" descr="Water droplets">
              <a:extLst>
                <a:ext uri="{FF2B5EF4-FFF2-40B4-BE49-F238E27FC236}">
                  <a16:creationId xmlns:a16="http://schemas.microsoft.com/office/drawing/2014/main" id="{2E035005-D487-4AD6-BE2E-0B6EC500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708" y="1865589"/>
              <a:ext cx="1041460" cy="1379941"/>
            </a:xfrm>
            <a:custGeom>
              <a:avLst/>
              <a:gdLst>
                <a:gd name="T0" fmla="*/ 0 w 787"/>
                <a:gd name="T1" fmla="*/ 818 h 818"/>
                <a:gd name="T2" fmla="*/ 0 w 787"/>
                <a:gd name="T3" fmla="*/ 600 h 818"/>
                <a:gd name="T4" fmla="*/ 787 w 787"/>
                <a:gd name="T5" fmla="*/ 0 h 818"/>
                <a:gd name="T6" fmla="*/ 787 w 787"/>
                <a:gd name="T7" fmla="*/ 249 h 818"/>
                <a:gd name="T8" fmla="*/ 0 w 787"/>
                <a:gd name="T9" fmla="*/ 818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818"/>
                <a:gd name="T17" fmla="*/ 787 w 787"/>
                <a:gd name="T18" fmla="*/ 818 h 8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818">
                  <a:moveTo>
                    <a:pt x="0" y="818"/>
                  </a:moveTo>
                  <a:lnTo>
                    <a:pt x="0" y="600"/>
                  </a:lnTo>
                  <a:lnTo>
                    <a:pt x="787" y="0"/>
                  </a:lnTo>
                  <a:lnTo>
                    <a:pt x="787" y="249"/>
                  </a:lnTo>
                  <a:lnTo>
                    <a:pt x="0" y="8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E16F13-E00D-4BB5-AF37-61E1602AAEDD}"/>
              </a:ext>
            </a:extLst>
          </p:cNvPr>
          <p:cNvGrpSpPr/>
          <p:nvPr/>
        </p:nvGrpSpPr>
        <p:grpSpPr>
          <a:xfrm>
            <a:off x="1396289" y="3853748"/>
            <a:ext cx="4037191" cy="1336755"/>
            <a:chOff x="4114800" y="1882111"/>
            <a:chExt cx="4000135" cy="1383240"/>
          </a:xfrm>
          <a:blipFill>
            <a:blip r:embed="rId4"/>
            <a:tile tx="0" ty="0" sx="100000" sy="100000" flip="none" algn="tl"/>
          </a:blipFill>
        </p:grpSpPr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A3B7B2C4-1E81-4FE7-99C5-C35B6141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20" y="1882111"/>
              <a:ext cx="3928915" cy="1023706"/>
            </a:xfrm>
            <a:custGeom>
              <a:avLst/>
              <a:gdLst>
                <a:gd name="T0" fmla="*/ 0 w 2945"/>
                <a:gd name="T1" fmla="*/ 632 h 632"/>
                <a:gd name="T2" fmla="*/ 1114 w 2945"/>
                <a:gd name="T3" fmla="*/ 0 h 632"/>
                <a:gd name="T4" fmla="*/ 2945 w 2945"/>
                <a:gd name="T5" fmla="*/ 0 h 632"/>
                <a:gd name="T6" fmla="*/ 2158 w 2945"/>
                <a:gd name="T7" fmla="*/ 632 h 632"/>
                <a:gd name="T8" fmla="*/ 0 w 2945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5"/>
                <a:gd name="T16" fmla="*/ 0 h 632"/>
                <a:gd name="T17" fmla="*/ 2945 w 2945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5" h="632">
                  <a:moveTo>
                    <a:pt x="0" y="632"/>
                  </a:moveTo>
                  <a:lnTo>
                    <a:pt x="1114" y="0"/>
                  </a:lnTo>
                  <a:lnTo>
                    <a:pt x="2945" y="0"/>
                  </a:lnTo>
                  <a:lnTo>
                    <a:pt x="2158" y="632"/>
                  </a:lnTo>
                  <a:lnTo>
                    <a:pt x="0" y="6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2" descr="Water droplets">
              <a:extLst>
                <a:ext uri="{FF2B5EF4-FFF2-40B4-BE49-F238E27FC236}">
                  <a16:creationId xmlns:a16="http://schemas.microsoft.com/office/drawing/2014/main" id="{83B921F8-7FDA-442B-BB71-C0C9BF90B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882781"/>
              <a:ext cx="2878586" cy="356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0" name="Freeform 33" descr="Water droplets">
              <a:extLst>
                <a:ext uri="{FF2B5EF4-FFF2-40B4-BE49-F238E27FC236}">
                  <a16:creationId xmlns:a16="http://schemas.microsoft.com/office/drawing/2014/main" id="{A4D084A8-C443-40D5-A90C-46408F8A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255" y="1885410"/>
              <a:ext cx="1041460" cy="1379941"/>
            </a:xfrm>
            <a:custGeom>
              <a:avLst/>
              <a:gdLst>
                <a:gd name="T0" fmla="*/ 0 w 787"/>
                <a:gd name="T1" fmla="*/ 818 h 818"/>
                <a:gd name="T2" fmla="*/ 0 w 787"/>
                <a:gd name="T3" fmla="*/ 600 h 818"/>
                <a:gd name="T4" fmla="*/ 787 w 787"/>
                <a:gd name="T5" fmla="*/ 0 h 818"/>
                <a:gd name="T6" fmla="*/ 787 w 787"/>
                <a:gd name="T7" fmla="*/ 249 h 818"/>
                <a:gd name="T8" fmla="*/ 0 w 787"/>
                <a:gd name="T9" fmla="*/ 818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818"/>
                <a:gd name="T17" fmla="*/ 787 w 787"/>
                <a:gd name="T18" fmla="*/ 818 h 8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818">
                  <a:moveTo>
                    <a:pt x="0" y="818"/>
                  </a:moveTo>
                  <a:lnTo>
                    <a:pt x="0" y="600"/>
                  </a:lnTo>
                  <a:lnTo>
                    <a:pt x="787" y="0"/>
                  </a:lnTo>
                  <a:lnTo>
                    <a:pt x="787" y="249"/>
                  </a:lnTo>
                  <a:lnTo>
                    <a:pt x="0" y="8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7EAD367-7A79-4536-A56D-8F256B6231D1}"/>
              </a:ext>
            </a:extLst>
          </p:cNvPr>
          <p:cNvSpPr txBox="1"/>
          <p:nvPr/>
        </p:nvSpPr>
        <p:spPr>
          <a:xfrm>
            <a:off x="126042" y="4814803"/>
            <a:ext cx="9105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Basecoat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A07649-D98A-4828-AEB6-DCA4A9487AE5}"/>
              </a:ext>
            </a:extLst>
          </p:cNvPr>
          <p:cNvSpPr txBox="1"/>
          <p:nvPr/>
        </p:nvSpPr>
        <p:spPr>
          <a:xfrm>
            <a:off x="180786" y="4493120"/>
            <a:ext cx="7814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Topcoat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BFF5E-F89E-445C-8BD3-6F6DB0EBAACF}"/>
              </a:ext>
            </a:extLst>
          </p:cNvPr>
          <p:cNvSpPr txBox="1"/>
          <p:nvPr/>
        </p:nvSpPr>
        <p:spPr>
          <a:xfrm>
            <a:off x="6712728" y="1263742"/>
            <a:ext cx="4695196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2"/>
                </a:solidFill>
              </a:rPr>
              <a:t>Primer – </a:t>
            </a:r>
            <a:r>
              <a:rPr lang="en-US" sz="1600" b="1" dirty="0" err="1">
                <a:solidFill>
                  <a:schemeClr val="accent2"/>
                </a:solidFill>
              </a:rPr>
              <a:t>Anquamine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287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Long pot-life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Penetrating into concrete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Excellent adhesion to damp/green concrete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CEB04-39CC-4A09-BD68-357425FD3B1C}"/>
              </a:ext>
            </a:extLst>
          </p:cNvPr>
          <p:cNvSpPr txBox="1"/>
          <p:nvPr/>
        </p:nvSpPr>
        <p:spPr>
          <a:xfrm>
            <a:off x="6553200" y="2889550"/>
            <a:ext cx="4371774" cy="1785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/>
                </a:solidFill>
              </a:rPr>
              <a:t>Midcoat</a:t>
            </a:r>
            <a:r>
              <a:rPr lang="en-US" sz="1600" b="1" dirty="0">
                <a:solidFill>
                  <a:schemeClr val="accent2"/>
                </a:solidFill>
              </a:rPr>
              <a:t> – </a:t>
            </a:r>
            <a:r>
              <a:rPr lang="en-US" sz="1600" b="1" dirty="0" err="1">
                <a:solidFill>
                  <a:schemeClr val="accent2"/>
                </a:solidFill>
              </a:rPr>
              <a:t>Anquamine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401/</a:t>
            </a:r>
            <a:r>
              <a:rPr lang="en-US" sz="1600" b="1" dirty="0" err="1">
                <a:solidFill>
                  <a:schemeClr val="accent2"/>
                </a:solidFill>
              </a:rPr>
              <a:t>Ancarez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AR555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Long pot-life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Clear or pigmented thin film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Lightly flaked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Very good UV resistance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BC4CF2-510F-45F5-84DA-FDF95E3C8EDB}"/>
              </a:ext>
            </a:extLst>
          </p:cNvPr>
          <p:cNvSpPr txBox="1"/>
          <p:nvPr/>
        </p:nvSpPr>
        <p:spPr>
          <a:xfrm>
            <a:off x="6783211" y="4776703"/>
            <a:ext cx="3736151" cy="18620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2"/>
                </a:solidFill>
              </a:rPr>
              <a:t>Topcoat -  </a:t>
            </a:r>
            <a:r>
              <a:rPr lang="en-US" sz="1600" b="1" dirty="0" err="1">
                <a:solidFill>
                  <a:schemeClr val="accent2"/>
                </a:solidFill>
              </a:rPr>
              <a:t>Amicure</a:t>
            </a:r>
            <a:r>
              <a:rPr lang="en-US" sz="1600" b="1" baseline="30000" dirty="0">
                <a:solidFill>
                  <a:schemeClr val="accent2"/>
                </a:solidFill>
              </a:rPr>
              <a:t>®</a:t>
            </a:r>
            <a:r>
              <a:rPr lang="en-US" sz="1600" b="1" dirty="0">
                <a:solidFill>
                  <a:schemeClr val="accent2"/>
                </a:solidFill>
              </a:rPr>
              <a:t> IC-221/321/322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High gloss or satin finish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Impact resistance (&gt; 160 in. </a:t>
            </a:r>
            <a:r>
              <a:rPr lang="en-US" sz="1600" dirty="0" err="1"/>
              <a:t>lbs</a:t>
            </a:r>
            <a:r>
              <a:rPr lang="en-US" sz="1600" dirty="0"/>
              <a:t>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QUV-A(500hrs) = &lt; 3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Taber abrasion (&lt; 45 mg)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8A8A1-5F18-4AA0-BD00-12C6F391E87F}"/>
              </a:ext>
            </a:extLst>
          </p:cNvPr>
          <p:cNvSpPr/>
          <p:nvPr/>
        </p:nvSpPr>
        <p:spPr>
          <a:xfrm>
            <a:off x="7867531" y="2470496"/>
            <a:ext cx="10166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+ 2 </a:t>
            </a:r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hrs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99B3BE-2116-4343-B01E-1EC7886BC1FB}"/>
              </a:ext>
            </a:extLst>
          </p:cNvPr>
          <p:cNvSpPr/>
          <p:nvPr/>
        </p:nvSpPr>
        <p:spPr>
          <a:xfrm>
            <a:off x="7696200" y="4302950"/>
            <a:ext cx="14494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+ 2 = 4 </a:t>
            </a:r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hrs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6C792E-9C6A-4D20-913B-C98D0C866489}"/>
              </a:ext>
            </a:extLst>
          </p:cNvPr>
          <p:cNvSpPr/>
          <p:nvPr/>
        </p:nvSpPr>
        <p:spPr>
          <a:xfrm>
            <a:off x="7902797" y="6325289"/>
            <a:ext cx="1449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+ 2 = 6 </a:t>
            </a:r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hrs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F8DA23-B25C-446D-9C90-21CFF7197C11}"/>
              </a:ext>
            </a:extLst>
          </p:cNvPr>
          <p:cNvGrpSpPr/>
          <p:nvPr/>
        </p:nvGrpSpPr>
        <p:grpSpPr>
          <a:xfrm>
            <a:off x="1416725" y="3612980"/>
            <a:ext cx="3928915" cy="1379941"/>
            <a:chOff x="4114800" y="1885410"/>
            <a:chExt cx="3928915" cy="1379941"/>
          </a:xfrm>
          <a:solidFill>
            <a:srgbClr val="FFFFFF"/>
          </a:solidFill>
        </p:grpSpPr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5736E80-EC53-4084-8BBA-B7B97DE1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1903863"/>
              <a:ext cx="3928915" cy="1023706"/>
            </a:xfrm>
            <a:custGeom>
              <a:avLst/>
              <a:gdLst>
                <a:gd name="T0" fmla="*/ 0 w 2945"/>
                <a:gd name="T1" fmla="*/ 632 h 632"/>
                <a:gd name="T2" fmla="*/ 1114 w 2945"/>
                <a:gd name="T3" fmla="*/ 0 h 632"/>
                <a:gd name="T4" fmla="*/ 2945 w 2945"/>
                <a:gd name="T5" fmla="*/ 0 h 632"/>
                <a:gd name="T6" fmla="*/ 2158 w 2945"/>
                <a:gd name="T7" fmla="*/ 632 h 632"/>
                <a:gd name="T8" fmla="*/ 0 w 2945"/>
                <a:gd name="T9" fmla="*/ 632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5"/>
                <a:gd name="T16" fmla="*/ 0 h 632"/>
                <a:gd name="T17" fmla="*/ 2945 w 2945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5" h="632">
                  <a:moveTo>
                    <a:pt x="0" y="632"/>
                  </a:moveTo>
                  <a:lnTo>
                    <a:pt x="1114" y="0"/>
                  </a:lnTo>
                  <a:lnTo>
                    <a:pt x="2945" y="0"/>
                  </a:lnTo>
                  <a:lnTo>
                    <a:pt x="2158" y="632"/>
                  </a:lnTo>
                  <a:lnTo>
                    <a:pt x="0" y="6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2" descr="Water droplets">
              <a:extLst>
                <a:ext uri="{FF2B5EF4-FFF2-40B4-BE49-F238E27FC236}">
                  <a16:creationId xmlns:a16="http://schemas.microsoft.com/office/drawing/2014/main" id="{C53E7F4E-CC3C-4509-A16B-90DB5DCB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909116"/>
              <a:ext cx="2878586" cy="356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6" name="Freeform 33" descr="Water droplets">
              <a:extLst>
                <a:ext uri="{FF2B5EF4-FFF2-40B4-BE49-F238E27FC236}">
                  <a16:creationId xmlns:a16="http://schemas.microsoft.com/office/drawing/2014/main" id="{70DD8045-9CD0-4097-9E32-3C359D74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255" y="1885410"/>
              <a:ext cx="1041460" cy="1379941"/>
            </a:xfrm>
            <a:custGeom>
              <a:avLst/>
              <a:gdLst>
                <a:gd name="T0" fmla="*/ 0 w 787"/>
                <a:gd name="T1" fmla="*/ 818 h 818"/>
                <a:gd name="T2" fmla="*/ 0 w 787"/>
                <a:gd name="T3" fmla="*/ 600 h 818"/>
                <a:gd name="T4" fmla="*/ 787 w 787"/>
                <a:gd name="T5" fmla="*/ 0 h 818"/>
                <a:gd name="T6" fmla="*/ 787 w 787"/>
                <a:gd name="T7" fmla="*/ 249 h 818"/>
                <a:gd name="T8" fmla="*/ 0 w 787"/>
                <a:gd name="T9" fmla="*/ 818 h 8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818"/>
                <a:gd name="T17" fmla="*/ 787 w 787"/>
                <a:gd name="T18" fmla="*/ 818 h 8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818">
                  <a:moveTo>
                    <a:pt x="0" y="818"/>
                  </a:moveTo>
                  <a:lnTo>
                    <a:pt x="0" y="600"/>
                  </a:lnTo>
                  <a:lnTo>
                    <a:pt x="787" y="0"/>
                  </a:lnTo>
                  <a:lnTo>
                    <a:pt x="787" y="249"/>
                  </a:lnTo>
                  <a:lnTo>
                    <a:pt x="0" y="8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208C3A-D4A4-4330-8EC7-EF5A3675A31F}"/>
              </a:ext>
            </a:extLst>
          </p:cNvPr>
          <p:cNvSpPr/>
          <p:nvPr/>
        </p:nvSpPr>
        <p:spPr>
          <a:xfrm>
            <a:off x="604984" y="13619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Benefits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Less Material (&lt; 15 mils film build)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Easy handling / long working time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Low VOC/emissions / No odor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Medium performance/durability</a:t>
            </a:r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C71B021B-BAC9-4381-9D32-96F16BDC266E}"/>
              </a:ext>
            </a:extLst>
          </p:cNvPr>
          <p:cNvSpPr/>
          <p:nvPr/>
        </p:nvSpPr>
        <p:spPr>
          <a:xfrm rot="17618088">
            <a:off x="1629854" y="5180564"/>
            <a:ext cx="222529" cy="224570"/>
          </a:xfrm>
          <a:prstGeom prst="cho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id="{2ADCB61D-0886-49FF-83CE-0B67002169FB}"/>
              </a:ext>
            </a:extLst>
          </p:cNvPr>
          <p:cNvSpPr/>
          <p:nvPr/>
        </p:nvSpPr>
        <p:spPr>
          <a:xfrm rot="17618088">
            <a:off x="2039728" y="5190689"/>
            <a:ext cx="222529" cy="224570"/>
          </a:xfrm>
          <a:prstGeom prst="cho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7" name="Chord 36">
            <a:extLst>
              <a:ext uri="{FF2B5EF4-FFF2-40B4-BE49-F238E27FC236}">
                <a16:creationId xmlns:a16="http://schemas.microsoft.com/office/drawing/2014/main" id="{347C37C0-09C6-4921-90BA-EA1C3D01E582}"/>
              </a:ext>
            </a:extLst>
          </p:cNvPr>
          <p:cNvSpPr/>
          <p:nvPr/>
        </p:nvSpPr>
        <p:spPr>
          <a:xfrm rot="17618088">
            <a:off x="2464538" y="5190188"/>
            <a:ext cx="222529" cy="224570"/>
          </a:xfrm>
          <a:prstGeom prst="cho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8" name="Chord 37">
            <a:extLst>
              <a:ext uri="{FF2B5EF4-FFF2-40B4-BE49-F238E27FC236}">
                <a16:creationId xmlns:a16="http://schemas.microsoft.com/office/drawing/2014/main" id="{952D206C-06C9-4272-B905-EEE25D23294F}"/>
              </a:ext>
            </a:extLst>
          </p:cNvPr>
          <p:cNvSpPr/>
          <p:nvPr/>
        </p:nvSpPr>
        <p:spPr>
          <a:xfrm rot="17618088">
            <a:off x="2874412" y="5133374"/>
            <a:ext cx="222529" cy="224570"/>
          </a:xfrm>
          <a:prstGeom prst="cho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9" name="Chord 38">
            <a:extLst>
              <a:ext uri="{FF2B5EF4-FFF2-40B4-BE49-F238E27FC236}">
                <a16:creationId xmlns:a16="http://schemas.microsoft.com/office/drawing/2014/main" id="{F11E90FA-CB73-41FB-B9BF-6BCD00693273}"/>
              </a:ext>
            </a:extLst>
          </p:cNvPr>
          <p:cNvSpPr/>
          <p:nvPr/>
        </p:nvSpPr>
        <p:spPr>
          <a:xfrm rot="17618088">
            <a:off x="3314281" y="5187098"/>
            <a:ext cx="222529" cy="224570"/>
          </a:xfrm>
          <a:prstGeom prst="cho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BB574CE3-F7A9-4282-9542-554792900886}"/>
              </a:ext>
            </a:extLst>
          </p:cNvPr>
          <p:cNvSpPr/>
          <p:nvPr/>
        </p:nvSpPr>
        <p:spPr>
          <a:xfrm rot="17618088">
            <a:off x="3795147" y="5180567"/>
            <a:ext cx="222529" cy="224570"/>
          </a:xfrm>
          <a:prstGeom prst="cho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3" name="Chord 42">
            <a:extLst>
              <a:ext uri="{FF2B5EF4-FFF2-40B4-BE49-F238E27FC236}">
                <a16:creationId xmlns:a16="http://schemas.microsoft.com/office/drawing/2014/main" id="{3A74D8DB-1F76-433B-8C12-08A114E35B49}"/>
              </a:ext>
            </a:extLst>
          </p:cNvPr>
          <p:cNvSpPr/>
          <p:nvPr/>
        </p:nvSpPr>
        <p:spPr>
          <a:xfrm rot="17618088">
            <a:off x="4499770" y="4983285"/>
            <a:ext cx="296473" cy="151679"/>
          </a:xfrm>
          <a:prstGeom prst="chord">
            <a:avLst>
              <a:gd name="adj1" fmla="val 21115298"/>
              <a:gd name="adj2" fmla="val 162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7" name="Chord 46">
            <a:extLst>
              <a:ext uri="{FF2B5EF4-FFF2-40B4-BE49-F238E27FC236}">
                <a16:creationId xmlns:a16="http://schemas.microsoft.com/office/drawing/2014/main" id="{610E8E6B-1B9E-4E7B-BCE7-0BDAA70DC651}"/>
              </a:ext>
            </a:extLst>
          </p:cNvPr>
          <p:cNvSpPr/>
          <p:nvPr/>
        </p:nvSpPr>
        <p:spPr>
          <a:xfrm rot="17618088">
            <a:off x="4870764" y="4598815"/>
            <a:ext cx="296473" cy="151679"/>
          </a:xfrm>
          <a:prstGeom prst="chord">
            <a:avLst>
              <a:gd name="adj1" fmla="val 21115298"/>
              <a:gd name="adj2" fmla="val 162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3" grpId="0"/>
      <p:bldP spid="53" grpId="0"/>
      <p:bldP spid="54" grpId="0"/>
      <p:bldP spid="4" grpId="0"/>
      <p:bldP spid="55" grpId="0"/>
      <p:bldP spid="56" grpId="0"/>
      <p:bldP spid="5" grpId="0"/>
      <p:bldP spid="6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255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9809" y="333376"/>
            <a:ext cx="5787103" cy="5508624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442913" y="342900"/>
            <a:ext cx="6338887" cy="5499100"/>
            <a:chOff x="442913" y="342900"/>
            <a:chExt cx="5500687" cy="4725783"/>
          </a:xfrm>
        </p:grpSpPr>
        <p:sp>
          <p:nvSpPr>
            <p:cNvPr id="9" name="Rechteck 8"/>
            <p:cNvSpPr/>
            <p:nvPr/>
          </p:nvSpPr>
          <p:spPr>
            <a:xfrm>
              <a:off x="442914" y="342900"/>
              <a:ext cx="2681288" cy="2285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80000" tIns="18000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sym typeface="+mj-lt"/>
                </a:rPr>
                <a:t>Combining Epoxy and </a:t>
              </a:r>
              <a:r>
                <a:rPr lang="en-US" sz="2400" b="1" dirty="0" err="1">
                  <a:solidFill>
                    <a:schemeClr val="bg1"/>
                  </a:solidFill>
                  <a:sym typeface="+mj-lt"/>
                </a:rPr>
                <a:t>Polycarbamide</a:t>
              </a:r>
              <a:r>
                <a:rPr lang="en-US" sz="2400" b="1" dirty="0">
                  <a:solidFill>
                    <a:schemeClr val="bg1"/>
                  </a:solidFill>
                  <a:sym typeface="+mj-lt"/>
                </a:rPr>
                <a:t> Technologies Enables</a:t>
              </a:r>
            </a:p>
          </p:txBody>
        </p:sp>
        <p:sp>
          <p:nvSpPr>
            <p:cNvPr id="10" name="Rechteck 9"/>
            <p:cNvSpPr/>
            <p:nvPr>
              <p:custDataLst>
                <p:tags r:id="rId3"/>
              </p:custDataLst>
            </p:nvPr>
          </p:nvSpPr>
          <p:spPr>
            <a:xfrm>
              <a:off x="3262312" y="342900"/>
              <a:ext cx="2681288" cy="2285999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noAutofit/>
            </a:bodyPr>
            <a:lstStyle/>
            <a:p>
              <a:pPr marL="180000" indent="-180000"/>
              <a:r>
                <a:rPr lang="en-US" sz="2400" b="1" dirty="0">
                  <a:solidFill>
                    <a:schemeClr val="accent2"/>
                  </a:solidFill>
                </a:rPr>
                <a:t>Faster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en-US" dirty="0"/>
                <a:t>Flooring job produced in a single day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en-US" dirty="0"/>
                <a:t>Rapid return to service</a:t>
              </a:r>
            </a:p>
            <a:p>
              <a:pPr marL="180000" indent="-180000">
                <a:buFont typeface="Wingdings" panose="05000000000000000000" pitchFamily="2" charset="2"/>
                <a:buChar char="§"/>
              </a:pPr>
              <a:r>
                <a:rPr lang="en-US" dirty="0"/>
                <a:t>Low Temperature cure 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2913" y="2782684"/>
              <a:ext cx="2681288" cy="2285999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no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Better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Excellent adhesion to concrete (dry &amp; damp) 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Strong physical properties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High abrasion and impact resistance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Moisture tolerance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Customizable gloss with UV stability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262312" y="2782684"/>
              <a:ext cx="2681288" cy="2285999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no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Safer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Low to Zero VOC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Free of nonyl phenol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Waterborne epoxy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Low emissions</a:t>
              </a:r>
            </a:p>
            <a:p>
              <a:pPr marL="180000" lvl="1" indent="-180000">
                <a:buFont typeface="Wingdings" panose="05000000000000000000" pitchFamily="2" charset="2"/>
                <a:buChar char="§"/>
              </a:pPr>
              <a:r>
                <a:rPr lang="en-US" dirty="0"/>
                <a:t>No Odor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7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325" y="281231"/>
            <a:ext cx="5206753" cy="1415228"/>
          </a:xfrm>
        </p:spPr>
        <p:txBody>
          <a:bodyPr/>
          <a:lstStyle/>
          <a:p>
            <a:r>
              <a:rPr lang="en-US" sz="3200" dirty="0"/>
              <a:t>Acknowledgements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54507" y="1669451"/>
            <a:ext cx="5164387" cy="3102438"/>
          </a:xfrm>
        </p:spPr>
        <p:txBody>
          <a:bodyPr/>
          <a:lstStyle/>
          <a:p>
            <a:r>
              <a:rPr lang="en-US" sz="2400" dirty="0"/>
              <a:t>David Brown</a:t>
            </a:r>
          </a:p>
          <a:p>
            <a:r>
              <a:rPr lang="en-US" sz="2400" dirty="0"/>
              <a:t>Svetlana Ivanova</a:t>
            </a:r>
          </a:p>
          <a:p>
            <a:endParaRPr lang="en-US" sz="2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0917137">
            <a:off x="5380842" y="4830087"/>
            <a:ext cx="4019235" cy="1647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b="1" dirty="0"/>
              <a:t>Ask the expert</a:t>
            </a:r>
          </a:p>
          <a:p>
            <a:pPr algn="ctr">
              <a:spcAft>
                <a:spcPts val="450"/>
              </a:spcAft>
            </a:pPr>
            <a:r>
              <a:rPr lang="en-US" sz="1600" b="1" dirty="0"/>
              <a:t>Shafiq.fazel@evonik.com</a:t>
            </a:r>
          </a:p>
        </p:txBody>
      </p:sp>
      <p:pic>
        <p:nvPicPr>
          <p:cNvPr id="8" name="DED65644-D9B5-411B-B289-263115880F64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8"/>
          <a:stretch/>
        </p:blipFill>
        <p:spPr bwMode="auto">
          <a:xfrm>
            <a:off x="5740078" y="252878"/>
            <a:ext cx="5878967" cy="40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10820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4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63945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j-lt"/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913" y="1557338"/>
            <a:ext cx="4738687" cy="4370427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Resinous/Seamless Flooring Systems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Purpose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Key Market Trends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Polycarbamide</a:t>
            </a:r>
            <a:r>
              <a:rPr lang="en-US" dirty="0"/>
              <a:t> Technology for Flooring Applications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Amicure</a:t>
            </a:r>
            <a:r>
              <a:rPr lang="en-US" dirty="0"/>
              <a:t> IC</a:t>
            </a:r>
            <a:r>
              <a:rPr lang="en-US" baseline="30000" dirty="0"/>
              <a:t>®</a:t>
            </a:r>
            <a:r>
              <a:rPr lang="en-US" dirty="0"/>
              <a:t> Curing Agents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IC-221, IC-321 &amp; IC-322</a:t>
            </a:r>
          </a:p>
          <a:p>
            <a:pPr>
              <a:spcBef>
                <a:spcPts val="600"/>
              </a:spcBef>
            </a:pPr>
            <a:r>
              <a:rPr lang="en-US" dirty="0"/>
              <a:t>Epoxy and </a:t>
            </a:r>
            <a:r>
              <a:rPr lang="en-US" dirty="0" err="1"/>
              <a:t>Polycarbamide</a:t>
            </a:r>
            <a:r>
              <a:rPr lang="en-US" dirty="0"/>
              <a:t> Synergy</a:t>
            </a:r>
          </a:p>
          <a:p>
            <a:pPr>
              <a:spcBef>
                <a:spcPts val="600"/>
              </a:spcBef>
            </a:pPr>
            <a:r>
              <a:rPr lang="en-US" dirty="0"/>
              <a:t>One day flooring system examples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7" name="Picture 3" descr="image001">
            <a:extLst>
              <a:ext uri="{FF2B5EF4-FFF2-40B4-BE49-F238E27FC236}">
                <a16:creationId xmlns:a16="http://schemas.microsoft.com/office/drawing/2014/main" id="{9972A59B-DBDB-4D59-B752-1626151E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9203"/>
            <a:ext cx="5942437" cy="36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EA94CC34-FE5B-4B43-8B71-71052117FB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519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think-cell Slide" r:id="rId6" imgW="250" imgH="250" progId="TCLayout.ActiveDocument.1">
                  <p:embed/>
                </p:oleObj>
              </mc:Choice>
              <mc:Fallback>
                <p:oleObj name="think-cell Slide" r:id="rId6" imgW="250" imgH="2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33AD62A-00CA-4104-81BC-CB80A924E0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80801" y="6525993"/>
            <a:ext cx="278850" cy="107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17805" y="1241076"/>
            <a:ext cx="6941846" cy="4607312"/>
          </a:xfrm>
        </p:spPr>
        <p:txBody>
          <a:bodyPr/>
          <a:lstStyle/>
          <a:p>
            <a:pPr marL="1588" indent="0">
              <a:buNone/>
            </a:pPr>
            <a:r>
              <a:rPr lang="en-US" sz="1800" b="1" dirty="0"/>
              <a:t>General purpose for resinous concrete flooring system</a:t>
            </a:r>
            <a:endParaRPr lang="en-US" sz="1800" dirty="0"/>
          </a:p>
          <a:p>
            <a:pPr marL="287252" indent="-285664">
              <a:buFont typeface="Arial" panose="020B0604020202020204" pitchFamily="34" charset="0"/>
              <a:buChar char="•"/>
            </a:pPr>
            <a:r>
              <a:rPr lang="en-US" dirty="0"/>
              <a:t>Concrete protection against mechanical and chemical impact</a:t>
            </a:r>
          </a:p>
          <a:p>
            <a:pPr marL="287252" indent="-285664">
              <a:buFont typeface="Arial" panose="020B0604020202020204" pitchFamily="34" charset="0"/>
              <a:buChar char="•"/>
            </a:pPr>
            <a:r>
              <a:rPr lang="en-US" dirty="0"/>
              <a:t>Protection from concrete influence (dust, pores, cracks)</a:t>
            </a:r>
          </a:p>
          <a:p>
            <a:pPr marL="287252" indent="-285664">
              <a:buFont typeface="Arial" panose="020B0604020202020204" pitchFamily="34" charset="0"/>
              <a:buChar char="•"/>
            </a:pPr>
            <a:r>
              <a:rPr lang="en-US" dirty="0"/>
              <a:t>Homogenous, easy to clean and tight surface (hygiene)</a:t>
            </a:r>
          </a:p>
          <a:p>
            <a:pPr marL="287252" indent="-285664">
              <a:buFont typeface="Arial" panose="020B0604020202020204" pitchFamily="34" charset="0"/>
              <a:buChar char="•"/>
            </a:pPr>
            <a:r>
              <a:rPr lang="en-US" dirty="0"/>
              <a:t>Safety (no unevenness, hidden traps, proper marking of areas for different use – walkways, storage and working areas)</a:t>
            </a:r>
          </a:p>
          <a:p>
            <a:pPr marL="287252" indent="-285664">
              <a:buFont typeface="Arial" panose="020B0604020202020204" pitchFamily="34" charset="0"/>
              <a:buChar char="•"/>
            </a:pPr>
            <a:r>
              <a:rPr lang="en-US" dirty="0"/>
              <a:t>Specific functional properties (chemical resistance, non-yellowing, abrasion resistance)</a:t>
            </a:r>
          </a:p>
          <a:p>
            <a:pPr marL="287252" indent="-285664">
              <a:buFont typeface="Arial" panose="020B0604020202020204" pitchFamily="34" charset="0"/>
              <a:buChar char="•"/>
            </a:pPr>
            <a:r>
              <a:rPr lang="en-US" dirty="0"/>
              <a:t>Endless choices in the design (aesthetics) </a:t>
            </a:r>
          </a:p>
          <a:p>
            <a:pPr marL="287252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287252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287252" indent="-2856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0789" y="218274"/>
            <a:ext cx="11304000" cy="684000"/>
          </a:xfrm>
        </p:spPr>
        <p:txBody>
          <a:bodyPr/>
          <a:lstStyle/>
          <a:p>
            <a:r>
              <a:rPr lang="en-US" dirty="0"/>
              <a:t>Resinous/Seamless Flooring Systems over Concrete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08925" y="3528408"/>
            <a:ext cx="3367088" cy="225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Functional layers</a:t>
            </a:r>
          </a:p>
          <a:p>
            <a:pPr marL="285750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b="1" dirty="0">
                <a:solidFill>
                  <a:schemeClr val="accent2"/>
                </a:solidFill>
              </a:rPr>
              <a:t>Primer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dirty="0"/>
              <a:t>Good adhesion to concrete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dirty="0"/>
              <a:t>Good inter-coat adhesion</a:t>
            </a:r>
          </a:p>
          <a:p>
            <a:pPr marL="285750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b="1" dirty="0">
                <a:solidFill>
                  <a:schemeClr val="accent2"/>
                </a:solidFill>
              </a:rPr>
              <a:t>Mid-Coat </a:t>
            </a:r>
            <a:r>
              <a:rPr lang="en-US" sz="1200" b="1" dirty="0"/>
              <a:t>(ex. self-leveler, trowelable)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dirty="0"/>
              <a:t>High strength and dimensional stability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dirty="0"/>
              <a:t>Improved load bearing</a:t>
            </a:r>
          </a:p>
          <a:p>
            <a:pPr marL="285750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b="1" dirty="0">
                <a:solidFill>
                  <a:schemeClr val="accent2"/>
                </a:solidFill>
              </a:rPr>
              <a:t>Topcoat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dirty="0"/>
              <a:t>UV resistance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r>
              <a:rPr lang="en-US" sz="1200" dirty="0"/>
              <a:t>Chemical and wear resistance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lphaUcPeriod"/>
            </a:pPr>
            <a:endParaRPr lang="en-US"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5867FD-5E52-4A86-B862-B89B86B34D7C}"/>
              </a:ext>
            </a:extLst>
          </p:cNvPr>
          <p:cNvGrpSpPr>
            <a:grpSpLocks noChangeAspect="1"/>
          </p:cNvGrpSpPr>
          <p:nvPr/>
        </p:nvGrpSpPr>
        <p:grpSpPr>
          <a:xfrm>
            <a:off x="420789" y="1449085"/>
            <a:ext cx="3806455" cy="1751316"/>
            <a:chOff x="0" y="-2159876"/>
            <a:chExt cx="6704843" cy="3084839"/>
          </a:xfrm>
        </p:grpSpPr>
        <p:pic>
          <p:nvPicPr>
            <p:cNvPr id="17" name="580f9a8a-4fed-4610-aff2-d882395c6150" descr="image001">
              <a:extLst>
                <a:ext uri="{FF2B5EF4-FFF2-40B4-BE49-F238E27FC236}">
                  <a16:creationId xmlns:a16="http://schemas.microsoft.com/office/drawing/2014/main" id="{0723840C-1E06-4B3E-B286-4D4E3CFF6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-2159876"/>
              <a:ext cx="5486400" cy="29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391CD-839E-4157-846B-D773199B749D}"/>
                </a:ext>
              </a:extLst>
            </p:cNvPr>
            <p:cNvGrpSpPr/>
            <p:nvPr/>
          </p:nvGrpSpPr>
          <p:grpSpPr>
            <a:xfrm>
              <a:off x="1921388" y="-1561769"/>
              <a:ext cx="4783455" cy="2486732"/>
              <a:chOff x="1559379" y="1394088"/>
              <a:chExt cx="4783455" cy="2486732"/>
            </a:xfrm>
          </p:grpSpPr>
          <p:cxnSp>
            <p:nvCxnSpPr>
              <p:cNvPr id="19" name="Elbow Connector 30">
                <a:extLst>
                  <a:ext uri="{FF2B5EF4-FFF2-40B4-BE49-F238E27FC236}">
                    <a16:creationId xmlns:a16="http://schemas.microsoft.com/office/drawing/2014/main" id="{D9A27D16-157B-4D44-843D-7B6953A67C29}"/>
                  </a:ext>
                </a:extLst>
              </p:cNvPr>
              <p:cNvCxnSpPr/>
              <p:nvPr/>
            </p:nvCxnSpPr>
            <p:spPr bwMode="auto">
              <a:xfrm>
                <a:off x="1559379" y="2483304"/>
                <a:ext cx="1208729" cy="84435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Elbow Connector 31">
                <a:extLst>
                  <a:ext uri="{FF2B5EF4-FFF2-40B4-BE49-F238E27FC236}">
                    <a16:creationId xmlns:a16="http://schemas.microsoft.com/office/drawing/2014/main" id="{E636C6DD-E059-41BD-A7AC-D69501E588C7}"/>
                  </a:ext>
                </a:extLst>
              </p:cNvPr>
              <p:cNvCxnSpPr/>
              <p:nvPr/>
            </p:nvCxnSpPr>
            <p:spPr bwMode="auto">
              <a:xfrm>
                <a:off x="4196858" y="1394088"/>
                <a:ext cx="1343025" cy="123825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Elbow Connector 32">
                <a:extLst>
                  <a:ext uri="{FF2B5EF4-FFF2-40B4-BE49-F238E27FC236}">
                    <a16:creationId xmlns:a16="http://schemas.microsoft.com/office/drawing/2014/main" id="{EB955052-71A8-4A59-ADDA-BC8352833754}"/>
                  </a:ext>
                </a:extLst>
              </p:cNvPr>
              <p:cNvCxnSpPr/>
              <p:nvPr/>
            </p:nvCxnSpPr>
            <p:spPr bwMode="auto">
              <a:xfrm>
                <a:off x="2677886" y="2090058"/>
                <a:ext cx="936171" cy="827314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21DEAB-7DD1-41DD-A0C1-4AEFC7E7D28A}"/>
                  </a:ext>
                </a:extLst>
              </p:cNvPr>
              <p:cNvSpPr txBox="1"/>
              <p:nvPr/>
            </p:nvSpPr>
            <p:spPr>
              <a:xfrm>
                <a:off x="2818038" y="3024498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B295D9-C246-4CC7-9AA4-F767264D177F}"/>
                  </a:ext>
                </a:extLst>
              </p:cNvPr>
              <p:cNvSpPr txBox="1"/>
              <p:nvPr/>
            </p:nvSpPr>
            <p:spPr>
              <a:xfrm>
                <a:off x="5502730" y="2253552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57B299-43E0-4D31-AEF2-304B5EBC9E0B}"/>
                  </a:ext>
                </a:extLst>
              </p:cNvPr>
              <p:cNvSpPr txBox="1"/>
              <p:nvPr/>
            </p:nvSpPr>
            <p:spPr>
              <a:xfrm>
                <a:off x="3668484" y="2553649"/>
                <a:ext cx="840104" cy="856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</a:rPr>
                  <a:t>B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4A5D534-B06B-47AC-8969-827873B8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8387" y="4586276"/>
            <a:ext cx="2754803" cy="206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736DCE51-3F63-4E26-9054-7B24ACD5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8785" y="4586276"/>
            <a:ext cx="2729614" cy="20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745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C07A0340-EB5E-47BE-B4A0-9856AFFBDD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1544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think-cell Slide" r:id="rId6" imgW="370" imgH="371" progId="TCLayout.ActiveDocument.1">
                  <p:embed/>
                </p:oleObj>
              </mc:Choice>
              <mc:Fallback>
                <p:oleObj name="think-cell Slide" r:id="rId6" imgW="370" imgH="371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C07A0340-EB5E-47BE-B4A0-9856AFFBDD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1F0D5A2-BF44-4D42-AC2A-9373BB16B5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240317"/>
            <a:ext cx="11232001" cy="684000"/>
          </a:xfrm>
        </p:spPr>
        <p:txBody>
          <a:bodyPr/>
          <a:lstStyle/>
          <a:p>
            <a:r>
              <a:rPr lang="en-US" dirty="0"/>
              <a:t>Key Market Trends in Flooring Industry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CF274-C56C-419F-B961-50AFC74FD98E}"/>
              </a:ext>
            </a:extLst>
          </p:cNvPr>
          <p:cNvGrpSpPr/>
          <p:nvPr/>
        </p:nvGrpSpPr>
        <p:grpSpPr>
          <a:xfrm>
            <a:off x="6282033" y="1160748"/>
            <a:ext cx="3320140" cy="5091893"/>
            <a:chOff x="8874321" y="1451154"/>
            <a:chExt cx="3320140" cy="50918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6CC78D-028A-47DD-9E5E-69AB413A3D02}"/>
                </a:ext>
              </a:extLst>
            </p:cNvPr>
            <p:cNvSpPr/>
            <p:nvPr/>
          </p:nvSpPr>
          <p:spPr>
            <a:xfrm>
              <a:off x="8874321" y="1451154"/>
              <a:ext cx="3320140" cy="1380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2"/>
                  </a:solidFill>
                </a:rPr>
                <a:t>Better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Aesthetics 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Chemical, abrasion, impact 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Better UV stability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5E7590-F9C3-4974-A7D7-7BDBB3079560}"/>
                </a:ext>
              </a:extLst>
            </p:cNvPr>
            <p:cNvSpPr/>
            <p:nvPr/>
          </p:nvSpPr>
          <p:spPr>
            <a:xfrm>
              <a:off x="8907535" y="3101921"/>
              <a:ext cx="2781531" cy="1380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2"/>
                  </a:solidFill>
                </a:rPr>
                <a:t>Faster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Fast cure speed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Low temperature cure 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Robust application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6F3123-FABB-4494-8A53-DB2FD5296E5F}"/>
                </a:ext>
              </a:extLst>
            </p:cNvPr>
            <p:cNvSpPr/>
            <p:nvPr/>
          </p:nvSpPr>
          <p:spPr>
            <a:xfrm>
              <a:off x="8891742" y="4816420"/>
              <a:ext cx="2935419" cy="1726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2"/>
                  </a:solidFill>
                </a:rPr>
                <a:t>Safer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Low to zero VOC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Low Emissions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Improved worker safety </a:t>
              </a:r>
            </a:p>
            <a:p>
              <a:pPr marL="285750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Low odor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A138C5-F4E2-4B13-9E27-C8A1FB0CCCCA}"/>
              </a:ext>
            </a:extLst>
          </p:cNvPr>
          <p:cNvGrpSpPr/>
          <p:nvPr/>
        </p:nvGrpSpPr>
        <p:grpSpPr>
          <a:xfrm>
            <a:off x="653018" y="1272043"/>
            <a:ext cx="4985303" cy="4754052"/>
            <a:chOff x="653018" y="1272043"/>
            <a:chExt cx="4985303" cy="4754052"/>
          </a:xfrm>
        </p:grpSpPr>
        <p:sp>
          <p:nvSpPr>
            <p:cNvPr id="7" name="Freeform 6"/>
            <p:cNvSpPr/>
            <p:nvPr/>
          </p:nvSpPr>
          <p:spPr>
            <a:xfrm>
              <a:off x="1063877" y="1276204"/>
              <a:ext cx="4498888" cy="1223944"/>
            </a:xfrm>
            <a:custGeom>
              <a:avLst/>
              <a:gdLst>
                <a:gd name="connsiteX0" fmla="*/ 0 w 5455793"/>
                <a:gd name="connsiteY0" fmla="*/ 0 h 1129960"/>
                <a:gd name="connsiteX1" fmla="*/ 4890813 w 5455793"/>
                <a:gd name="connsiteY1" fmla="*/ 0 h 1129960"/>
                <a:gd name="connsiteX2" fmla="*/ 5455793 w 5455793"/>
                <a:gd name="connsiteY2" fmla="*/ 564980 h 1129960"/>
                <a:gd name="connsiteX3" fmla="*/ 4890813 w 5455793"/>
                <a:gd name="connsiteY3" fmla="*/ 1129960 h 1129960"/>
                <a:gd name="connsiteX4" fmla="*/ 0 w 5455793"/>
                <a:gd name="connsiteY4" fmla="*/ 1129960 h 1129960"/>
                <a:gd name="connsiteX5" fmla="*/ 0 w 5455793"/>
                <a:gd name="connsiteY5" fmla="*/ 0 h 112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5793" h="1129960">
                  <a:moveTo>
                    <a:pt x="5455793" y="1129959"/>
                  </a:moveTo>
                  <a:lnTo>
                    <a:pt x="564980" y="1129959"/>
                  </a:lnTo>
                  <a:lnTo>
                    <a:pt x="0" y="564980"/>
                  </a:lnTo>
                  <a:lnTo>
                    <a:pt x="564980" y="1"/>
                  </a:lnTo>
                  <a:lnTo>
                    <a:pt x="5455793" y="1"/>
                  </a:lnTo>
                  <a:lnTo>
                    <a:pt x="5455793" y="1129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771" tIns="121921" rIns="227584" bIns="12192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dirty="0">
                  <a:solidFill>
                    <a:schemeClr val="accent2"/>
                  </a:solidFill>
                  <a:latin typeface="Arial" panose="020B0604020202020204"/>
                </a:rPr>
                <a:t>Enhanced Product Performance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064364" y="3000014"/>
              <a:ext cx="4543031" cy="1286013"/>
            </a:xfrm>
            <a:custGeom>
              <a:avLst/>
              <a:gdLst>
                <a:gd name="connsiteX0" fmla="*/ 0 w 5455793"/>
                <a:gd name="connsiteY0" fmla="*/ 0 h 1129960"/>
                <a:gd name="connsiteX1" fmla="*/ 4890813 w 5455793"/>
                <a:gd name="connsiteY1" fmla="*/ 0 h 1129960"/>
                <a:gd name="connsiteX2" fmla="*/ 5455793 w 5455793"/>
                <a:gd name="connsiteY2" fmla="*/ 564980 h 1129960"/>
                <a:gd name="connsiteX3" fmla="*/ 4890813 w 5455793"/>
                <a:gd name="connsiteY3" fmla="*/ 1129960 h 1129960"/>
                <a:gd name="connsiteX4" fmla="*/ 0 w 5455793"/>
                <a:gd name="connsiteY4" fmla="*/ 1129960 h 1129960"/>
                <a:gd name="connsiteX5" fmla="*/ 0 w 5455793"/>
                <a:gd name="connsiteY5" fmla="*/ 0 h 112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5793" h="1129960">
                  <a:moveTo>
                    <a:pt x="5455793" y="1129959"/>
                  </a:moveTo>
                  <a:lnTo>
                    <a:pt x="564980" y="1129959"/>
                  </a:lnTo>
                  <a:lnTo>
                    <a:pt x="0" y="564980"/>
                  </a:lnTo>
                  <a:lnTo>
                    <a:pt x="564980" y="1"/>
                  </a:lnTo>
                  <a:lnTo>
                    <a:pt x="5455793" y="1"/>
                  </a:lnTo>
                  <a:lnTo>
                    <a:pt x="5455793" y="1129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771" tIns="121921" rIns="227584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dirty="0">
                  <a:solidFill>
                    <a:schemeClr val="accent2"/>
                  </a:solidFill>
                  <a:latin typeface="Arial" panose="020B0604020202020204"/>
                </a:rPr>
                <a:t>Productivity Improvement</a:t>
              </a:r>
            </a:p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dirty="0">
                  <a:solidFill>
                    <a:schemeClr val="accent2"/>
                  </a:solidFill>
                  <a:latin typeface="Arial" panose="020B0604020202020204"/>
                </a:rPr>
                <a:t>Fast Return to Service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63877" y="4794207"/>
              <a:ext cx="4574444" cy="1231888"/>
            </a:xfrm>
            <a:custGeom>
              <a:avLst/>
              <a:gdLst>
                <a:gd name="connsiteX0" fmla="*/ 0 w 5455793"/>
                <a:gd name="connsiteY0" fmla="*/ 0 h 1129960"/>
                <a:gd name="connsiteX1" fmla="*/ 4890813 w 5455793"/>
                <a:gd name="connsiteY1" fmla="*/ 0 h 1129960"/>
                <a:gd name="connsiteX2" fmla="*/ 5455793 w 5455793"/>
                <a:gd name="connsiteY2" fmla="*/ 564980 h 1129960"/>
                <a:gd name="connsiteX3" fmla="*/ 4890813 w 5455793"/>
                <a:gd name="connsiteY3" fmla="*/ 1129960 h 1129960"/>
                <a:gd name="connsiteX4" fmla="*/ 0 w 5455793"/>
                <a:gd name="connsiteY4" fmla="*/ 1129960 h 1129960"/>
                <a:gd name="connsiteX5" fmla="*/ 0 w 5455793"/>
                <a:gd name="connsiteY5" fmla="*/ 0 h 112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5793" h="1129960">
                  <a:moveTo>
                    <a:pt x="5455793" y="1129959"/>
                  </a:moveTo>
                  <a:lnTo>
                    <a:pt x="564980" y="1129959"/>
                  </a:lnTo>
                  <a:lnTo>
                    <a:pt x="0" y="564980"/>
                  </a:lnTo>
                  <a:lnTo>
                    <a:pt x="564980" y="1"/>
                  </a:lnTo>
                  <a:lnTo>
                    <a:pt x="5455793" y="1"/>
                  </a:lnTo>
                  <a:lnTo>
                    <a:pt x="5455793" y="1129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771" tIns="121921" rIns="227584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dirty="0">
                  <a:solidFill>
                    <a:schemeClr val="accent2"/>
                  </a:solidFill>
                  <a:latin typeface="Arial" panose="020B0604020202020204"/>
                </a:rPr>
                <a:t>Environmentally and User Friendly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92544" y="4766967"/>
              <a:ext cx="1356764" cy="1259128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992B12-F00E-4A2C-A834-FC185A73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019" y="1272043"/>
              <a:ext cx="1396289" cy="1245602"/>
            </a:xfrm>
            <a:prstGeom prst="ellipse">
              <a:avLst/>
            </a:prstGeom>
            <a:ln w="3175" cap="rnd">
              <a:solidFill>
                <a:schemeClr val="bg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18B6830-A999-43E9-9689-D13335ABB4BD}"/>
                </a:ext>
              </a:extLst>
            </p:cNvPr>
            <p:cNvSpPr/>
            <p:nvPr/>
          </p:nvSpPr>
          <p:spPr>
            <a:xfrm>
              <a:off x="653018" y="3004883"/>
              <a:ext cx="1356764" cy="1274846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543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855501"/>
              </p:ext>
            </p:extLst>
          </p:nvPr>
        </p:nvGraphicFramePr>
        <p:xfrm>
          <a:off x="609887" y="1430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887" y="1430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608457" y="0"/>
            <a:ext cx="142905" cy="1429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99" y="267144"/>
            <a:ext cx="11304000" cy="684000"/>
          </a:xfrm>
        </p:spPr>
        <p:txBody>
          <a:bodyPr/>
          <a:lstStyle/>
          <a:p>
            <a:r>
              <a:rPr lang="en-US" dirty="0" err="1"/>
              <a:t>Polycarbamide</a:t>
            </a:r>
            <a:r>
              <a:rPr lang="en-US" dirty="0"/>
              <a:t> Technology Helps to Meet Flooring Market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00" y="1212046"/>
            <a:ext cx="11392799" cy="436749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Provide a unique combination of </a:t>
            </a:r>
            <a:r>
              <a:rPr lang="en-US" sz="1800" b="1" dirty="0">
                <a:solidFill>
                  <a:schemeClr val="accent2"/>
                </a:solidFill>
              </a:rPr>
              <a:t>UV stability, ultrafast return to service, low temperature cure, high abrasion and chemical resistance, and varying finish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Polycarbamide</a:t>
            </a:r>
            <a:r>
              <a:rPr lang="en-US" sz="1800" dirty="0"/>
              <a:t> is “an amine cured </a:t>
            </a:r>
            <a:r>
              <a:rPr lang="en-US" sz="1800" dirty="0" err="1"/>
              <a:t>polyisocyanate</a:t>
            </a:r>
            <a:r>
              <a:rPr lang="en-US" sz="1800" dirty="0"/>
              <a:t> resulting in 2 amines joined together by a carbonyl functional group …”  (Similar to </a:t>
            </a:r>
            <a:r>
              <a:rPr lang="en-US" sz="1800" dirty="0" err="1"/>
              <a:t>polyaspartic</a:t>
            </a:r>
            <a:r>
              <a:rPr lang="en-US" sz="1800" dirty="0"/>
              <a:t> or aliphatic polyurea)</a:t>
            </a:r>
          </a:p>
        </p:txBody>
      </p:sp>
      <p:grpSp>
        <p:nvGrpSpPr>
          <p:cNvPr id="6" name="Group 17"/>
          <p:cNvGrpSpPr/>
          <p:nvPr/>
        </p:nvGrpSpPr>
        <p:grpSpPr>
          <a:xfrm>
            <a:off x="4021460" y="3315810"/>
            <a:ext cx="1748245" cy="1393746"/>
            <a:chOff x="3061855" y="2805583"/>
            <a:chExt cx="1951176" cy="1664838"/>
          </a:xfrm>
        </p:grpSpPr>
        <p:grpSp>
          <p:nvGrpSpPr>
            <p:cNvPr id="15" name="Group 16"/>
            <p:cNvGrpSpPr/>
            <p:nvPr/>
          </p:nvGrpSpPr>
          <p:grpSpPr>
            <a:xfrm>
              <a:off x="3639661" y="2805583"/>
              <a:ext cx="827866" cy="1282991"/>
              <a:chOff x="3639661" y="3469243"/>
              <a:chExt cx="827866" cy="1282991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>
                <a:off x="3642027" y="3564784"/>
                <a:ext cx="825500" cy="1187450"/>
              </a:xfrm>
              <a:prstGeom prst="can">
                <a:avLst>
                  <a:gd name="adj" fmla="val 38958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>
                <a:off x="3639661" y="3469243"/>
                <a:ext cx="825500" cy="425450"/>
              </a:xfrm>
              <a:prstGeom prst="can">
                <a:avLst>
                  <a:gd name="adj" fmla="val 44403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061855" y="4131867"/>
              <a:ext cx="1951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Amine curing agent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9093" y="3222069"/>
            <a:ext cx="1885726" cy="1563545"/>
            <a:chOff x="256983" y="2787261"/>
            <a:chExt cx="2121094" cy="1658517"/>
          </a:xfrm>
        </p:grpSpPr>
        <p:grpSp>
          <p:nvGrpSpPr>
            <p:cNvPr id="17" name="Group 14"/>
            <p:cNvGrpSpPr/>
            <p:nvPr/>
          </p:nvGrpSpPr>
          <p:grpSpPr>
            <a:xfrm>
              <a:off x="1034113" y="2787261"/>
              <a:ext cx="829362" cy="1290510"/>
              <a:chOff x="1034113" y="3509913"/>
              <a:chExt cx="829362" cy="1290510"/>
            </a:xfrm>
          </p:grpSpPr>
          <p:sp>
            <p:nvSpPr>
              <p:cNvPr id="4" name="AutoShape 9"/>
              <p:cNvSpPr>
                <a:spLocks noChangeArrowheads="1"/>
              </p:cNvSpPr>
              <p:nvPr/>
            </p:nvSpPr>
            <p:spPr bwMode="auto">
              <a:xfrm>
                <a:off x="1037975" y="3612973"/>
                <a:ext cx="825500" cy="1187450"/>
              </a:xfrm>
              <a:prstGeom prst="can">
                <a:avLst>
                  <a:gd name="adj" fmla="val 38958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" name="AutoShape 10"/>
              <p:cNvSpPr>
                <a:spLocks noChangeArrowheads="1"/>
              </p:cNvSpPr>
              <p:nvPr/>
            </p:nvSpPr>
            <p:spPr bwMode="auto">
              <a:xfrm>
                <a:off x="1034113" y="3509913"/>
                <a:ext cx="825500" cy="425450"/>
              </a:xfrm>
              <a:prstGeom prst="can">
                <a:avLst>
                  <a:gd name="adj" fmla="val 44403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56983" y="4107224"/>
              <a:ext cx="2121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Polyisocyanate</a:t>
              </a:r>
              <a:r>
                <a:rPr lang="en-US" sz="1600" dirty="0"/>
                <a:t>  resin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20103" y="361394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077200" y="3048000"/>
            <a:ext cx="1563785" cy="1661556"/>
            <a:chOff x="6913418" y="2504356"/>
            <a:chExt cx="1885727" cy="2040367"/>
          </a:xfrm>
        </p:grpSpPr>
        <p:pic>
          <p:nvPicPr>
            <p:cNvPr id="1026" name="Picture 2" descr="C:\Documents and Settings\FAZELSN\Local Settings\Temporary Internet Files\Content.IE5\IDLPWSGQ\MC90002816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3418" y="2504356"/>
              <a:ext cx="1885727" cy="171558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116970" y="4206169"/>
              <a:ext cx="1539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Polycarbamide</a:t>
              </a:r>
              <a:endParaRPr lang="en-US" sz="1600" dirty="0"/>
            </a:p>
          </p:txBody>
        </p:sp>
      </p:grpSp>
      <p:pic>
        <p:nvPicPr>
          <p:cNvPr id="22" name="Picture 21" descr="File:Polyurea-components.png">
            <a:hlinkClick r:id="rId9"/>
            <a:extLst>
              <a:ext uri="{FF2B5EF4-FFF2-40B4-BE49-F238E27FC236}">
                <a16:creationId xmlns:a16="http://schemas.microsoft.com/office/drawing/2014/main" id="{1B18D78A-55CF-49F0-8BBC-0353545E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79762" y="4928176"/>
            <a:ext cx="5295904" cy="1192772"/>
          </a:xfrm>
          <a:prstGeom prst="rect">
            <a:avLst/>
          </a:prstGeom>
          <a:noFill/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7C891E4-EF7F-401F-8DE4-8886DC73EFFB}"/>
              </a:ext>
            </a:extLst>
          </p:cNvPr>
          <p:cNvSpPr/>
          <p:nvPr/>
        </p:nvSpPr>
        <p:spPr>
          <a:xfrm>
            <a:off x="6138012" y="3622842"/>
            <a:ext cx="1082113" cy="381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25A49-6AC9-4E62-953C-42A298BA6492}"/>
              </a:ext>
            </a:extLst>
          </p:cNvPr>
          <p:cNvSpPr txBox="1"/>
          <p:nvPr/>
        </p:nvSpPr>
        <p:spPr>
          <a:xfrm>
            <a:off x="3220103" y="5825228"/>
            <a:ext cx="146340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>
                <a:solidFill>
                  <a:srgbClr val="004976"/>
                </a:solidFill>
              </a:rPr>
              <a:t>Polyisocyanate</a:t>
            </a:r>
            <a:r>
              <a:rPr lang="en-US" sz="1400" b="1" dirty="0">
                <a:solidFill>
                  <a:srgbClr val="004976"/>
                </a:solidFill>
              </a:rPr>
              <a:t>*</a:t>
            </a:r>
            <a:r>
              <a:rPr lang="en-US" sz="1400" dirty="0">
                <a:solidFill>
                  <a:srgbClr val="004976"/>
                </a:solidFill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908E5C-BB68-42A5-967C-7711C2627265}"/>
              </a:ext>
            </a:extLst>
          </p:cNvPr>
          <p:cNvSpPr txBox="1"/>
          <p:nvPr/>
        </p:nvSpPr>
        <p:spPr>
          <a:xfrm>
            <a:off x="2286000" y="6105167"/>
            <a:ext cx="287681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*Various commercial suppliers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E4B5EE-058C-4BB9-8CDF-61A2B81D5C33}"/>
              </a:ext>
            </a:extLst>
          </p:cNvPr>
          <p:cNvSpPr txBox="1"/>
          <p:nvPr/>
        </p:nvSpPr>
        <p:spPr>
          <a:xfrm>
            <a:off x="5029200" y="6064902"/>
            <a:ext cx="1905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/>
              <a:t>Amicure</a:t>
            </a:r>
            <a:r>
              <a:rPr lang="en-US" sz="1400" baseline="30000" dirty="0"/>
              <a:t> ®</a:t>
            </a:r>
            <a:r>
              <a:rPr lang="en-US" sz="1400" dirty="0"/>
              <a:t> IC</a:t>
            </a:r>
          </a:p>
        </p:txBody>
      </p:sp>
    </p:spTree>
    <p:extLst>
      <p:ext uri="{BB962C8B-B14F-4D97-AF65-F5344CB8AC3E}">
        <p14:creationId xmlns:p14="http://schemas.microsoft.com/office/powerpoint/2010/main" val="2085272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8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13161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2253EF-A454-4332-BA81-8B88751CEF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ym typeface="+mj-lt"/>
              </a:rPr>
            </a:br>
            <a:r>
              <a:rPr lang="en-US" dirty="0">
                <a:sym typeface="+mj-lt"/>
              </a:rPr>
              <a:t> Evoni</a:t>
            </a:r>
            <a:r>
              <a:rPr lang="en-US" dirty="0"/>
              <a:t>k </a:t>
            </a:r>
            <a:r>
              <a:rPr lang="en-US" dirty="0" err="1">
                <a:sym typeface="+mj-lt"/>
              </a:rPr>
              <a:t>Polycarbamide</a:t>
            </a:r>
            <a:r>
              <a:rPr lang="en-US" dirty="0">
                <a:sym typeface="+mj-lt"/>
              </a:rPr>
              <a:t> Products: </a:t>
            </a:r>
            <a:r>
              <a:rPr lang="en-US" dirty="0" err="1">
                <a:sym typeface="+mj-lt"/>
              </a:rPr>
              <a:t>Amicure</a:t>
            </a:r>
            <a:r>
              <a:rPr lang="en-US" baseline="30000" dirty="0"/>
              <a:t>®</a:t>
            </a:r>
            <a:r>
              <a:rPr lang="en-US" baseline="30000" dirty="0">
                <a:sym typeface="+mj-lt"/>
              </a:rPr>
              <a:t> </a:t>
            </a:r>
            <a:r>
              <a:rPr lang="en-US" dirty="0">
                <a:sym typeface="+mj-lt"/>
              </a:rPr>
              <a:t>IC Curing Agents</a:t>
            </a:r>
            <a:endParaRPr lang="en-US" b="0" dirty="0">
              <a:solidFill>
                <a:schemeClr val="tx1"/>
              </a:solidFill>
              <a:sym typeface="+mj-lt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9BDDB0B-CA49-4B1B-9497-04CA37B46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99757"/>
              </p:ext>
            </p:extLst>
          </p:nvPr>
        </p:nvGraphicFramePr>
        <p:xfrm>
          <a:off x="226810" y="1143000"/>
          <a:ext cx="11736206" cy="52167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44095058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35639240"/>
                    </a:ext>
                  </a:extLst>
                </a:gridCol>
                <a:gridCol w="2503893">
                  <a:extLst>
                    <a:ext uri="{9D8B030D-6E8A-4147-A177-3AD203B41FA5}">
                      <a16:colId xmlns:a16="http://schemas.microsoft.com/office/drawing/2014/main" val="86525884"/>
                    </a:ext>
                  </a:extLst>
                </a:gridCol>
                <a:gridCol w="3136313">
                  <a:extLst>
                    <a:ext uri="{9D8B030D-6E8A-4147-A177-3AD203B41FA5}">
                      <a16:colId xmlns:a16="http://schemas.microsoft.com/office/drawing/2014/main" val="3913338736"/>
                    </a:ext>
                  </a:extLst>
                </a:gridCol>
              </a:tblGrid>
              <a:tr h="444837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Amicure</a:t>
                      </a:r>
                      <a:r>
                        <a:rPr lang="en-US" sz="1400" baseline="30000" dirty="0"/>
                        <a:t>®</a:t>
                      </a:r>
                      <a:r>
                        <a:rPr lang="en-US" sz="1400" dirty="0"/>
                        <a:t> IC-221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Amicure</a:t>
                      </a:r>
                      <a:r>
                        <a:rPr lang="en-US" sz="1400" baseline="30000" dirty="0"/>
                        <a:t>®</a:t>
                      </a:r>
                      <a:r>
                        <a:rPr lang="en-US" sz="1400" dirty="0"/>
                        <a:t> IC-321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Amicure</a:t>
                      </a:r>
                      <a:r>
                        <a:rPr lang="en-US" sz="1400" baseline="30000" dirty="0"/>
                        <a:t>®</a:t>
                      </a:r>
                      <a:r>
                        <a:rPr lang="en-US" sz="1400" dirty="0"/>
                        <a:t> IC-322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0" anchor="ctr"/>
                </a:tc>
                <a:extLst>
                  <a:ext uri="{0D108BD9-81ED-4DB2-BD59-A6C34878D82A}">
                    <a16:rowId xmlns:a16="http://schemas.microsoft.com/office/drawing/2014/main" val="3882926958"/>
                  </a:ext>
                </a:extLst>
              </a:tr>
              <a:tr h="89193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Curing Agent properties</a:t>
                      </a:r>
                    </a:p>
                  </a:txBody>
                  <a:tcPr marL="197349" marR="19734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Fast cure at low temperature and low humidity conditions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Slower cure formulation with longer working time, better for higher temperature and humidity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Similar in speed to IC-321; </a:t>
                      </a:r>
                      <a:r>
                        <a:rPr lang="en-US" sz="1400" i="1" u="sng" dirty="0"/>
                        <a:t>adds </a:t>
                      </a:r>
                      <a:r>
                        <a:rPr lang="en-US" sz="1400" u="sng" dirty="0"/>
                        <a:t>the ability to customize sheen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0" anchor="ctr"/>
                </a:tc>
                <a:extLst>
                  <a:ext uri="{0D108BD9-81ED-4DB2-BD59-A6C34878D82A}">
                    <a16:rowId xmlns:a16="http://schemas.microsoft.com/office/drawing/2014/main" val="1348570337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300" dirty="0"/>
                        <a:t>Color (Gardner)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u="none" strike="noStrike" dirty="0"/>
                        <a:t>&lt;1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u="none" strike="noStrike"/>
                        <a:t>&lt;1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u="none" strike="noStrike"/>
                        <a:t>&lt;1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extLst>
                  <a:ext uri="{0D108BD9-81ED-4DB2-BD59-A6C34878D82A}">
                    <a16:rowId xmlns:a16="http://schemas.microsoft.com/office/drawing/2014/main" val="3850809898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300" dirty="0"/>
                        <a:t>Amine Equivalent weight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u="none" strike="noStrike"/>
                        <a:t>376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u="none" strike="noStrike" dirty="0"/>
                        <a:t>379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u="none" strike="noStrike" dirty="0"/>
                        <a:t>379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extLst>
                  <a:ext uri="{0D108BD9-81ED-4DB2-BD59-A6C34878D82A}">
                    <a16:rowId xmlns:a16="http://schemas.microsoft.com/office/drawing/2014/main" val="3610234263"/>
                  </a:ext>
                </a:extLst>
              </a:tr>
              <a:tr h="23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Viscosity (</a:t>
                      </a:r>
                      <a:r>
                        <a:rPr lang="en-US" sz="1300" u="none" strike="noStrike" dirty="0" err="1"/>
                        <a:t>cP</a:t>
                      </a:r>
                      <a:r>
                        <a:rPr lang="en-US" sz="1300" u="none" strike="noStrike" dirty="0"/>
                        <a:t>, 25ºC)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350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225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/>
                        <a:t>100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extLst>
                  <a:ext uri="{0D108BD9-81ED-4DB2-BD59-A6C34878D82A}">
                    <a16:rowId xmlns:a16="http://schemas.microsoft.com/office/drawing/2014/main" val="1150603584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VOC (g/L, as supplied)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&lt;100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0" marB="27432" anchor="ctr"/>
                </a:tc>
                <a:extLst>
                  <a:ext uri="{0D108BD9-81ED-4DB2-BD59-A6C34878D82A}">
                    <a16:rowId xmlns:a16="http://schemas.microsoft.com/office/drawing/2014/main" val="2927040887"/>
                  </a:ext>
                </a:extLst>
              </a:tr>
              <a:tr h="3799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Handling/Performance Properties (Used with Standard </a:t>
                      </a:r>
                      <a:r>
                        <a:rPr lang="en-US" sz="1600" b="1" dirty="0" err="1"/>
                        <a:t>Polyisocyanate</a:t>
                      </a:r>
                      <a:r>
                        <a:rPr lang="en-US" sz="1600" b="1" dirty="0"/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6892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Mix Viscosity (</a:t>
                      </a:r>
                      <a:r>
                        <a:rPr lang="en-US" sz="1300" u="none" strike="noStrike" dirty="0" err="1"/>
                        <a:t>cP</a:t>
                      </a:r>
                      <a:r>
                        <a:rPr lang="en-US" sz="1300" u="none" strike="noStrike" dirty="0"/>
                        <a:t>, 25ºC)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1300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1000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425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1209635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Viscosity build (minutes to 12,000 </a:t>
                      </a:r>
                      <a:r>
                        <a:rPr lang="en-US" sz="1300" u="none" strike="noStrike" dirty="0" err="1"/>
                        <a:t>cP</a:t>
                      </a:r>
                      <a:r>
                        <a:rPr lang="en-US" sz="1300" u="none" strike="noStrike" dirty="0"/>
                        <a:t>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/>
                        <a:t>22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55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70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360826662"/>
                  </a:ext>
                </a:extLst>
              </a:tr>
              <a:tr h="264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Thin film set time (22ºC) - </a:t>
                      </a:r>
                      <a:r>
                        <a:rPr lang="en-US" sz="1300" u="none" strike="noStrike" dirty="0" err="1"/>
                        <a:t>hrs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2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/>
                        <a:t>6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/>
                        <a:t>6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285715970"/>
                  </a:ext>
                </a:extLst>
              </a:tr>
              <a:tr h="264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Shore D hardness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&gt;70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&gt;70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/>
                        <a:t>n/a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1505086740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Gardner impact (</a:t>
                      </a:r>
                      <a:r>
                        <a:rPr lang="en-US" sz="1300" u="none" strike="noStrike" dirty="0" err="1"/>
                        <a:t>in.</a:t>
                      </a:r>
                      <a:r>
                        <a:rPr lang="en-US" sz="1300" u="none" strike="noStrike" baseline="0" dirty="0" err="1"/>
                        <a:t>lbs</a:t>
                      </a:r>
                      <a:r>
                        <a:rPr lang="en-US" sz="1300" u="none" strike="noStrike" dirty="0"/>
                        <a:t>) Direct/Reverse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&gt;160 / &gt;160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&gt;160 / &gt;160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/>
                        <a:t>&gt;160 / &gt;160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2521061615"/>
                  </a:ext>
                </a:extLst>
              </a:tr>
              <a:tr h="277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Taber abrasion (mg loss) 1000cycles,CS17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42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40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50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1334595302"/>
                  </a:ext>
                </a:extLst>
              </a:tr>
              <a:tr h="264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Elongation at break (%)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10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25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n/a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668600839"/>
                  </a:ext>
                </a:extLst>
              </a:tr>
              <a:tr h="264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QUV-A (500hrs) – Delta E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7349" marR="197349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4.4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2.2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u="none" strike="noStrike" dirty="0"/>
                        <a:t>3.5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30" marR="18830" marT="27432" marB="27432" anchor="ctr"/>
                </a:tc>
                <a:extLst>
                  <a:ext uri="{0D108BD9-81ED-4DB2-BD59-A6C34878D82A}">
                    <a16:rowId xmlns:a16="http://schemas.microsoft.com/office/drawing/2014/main" val="46201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2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6623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6FE2098-FCAB-496B-9724-FFD664B304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8663"/>
            <a:ext cx="11304000" cy="684000"/>
          </a:xfrm>
        </p:spPr>
        <p:txBody>
          <a:bodyPr/>
          <a:lstStyle/>
          <a:p>
            <a:r>
              <a:rPr lang="en-US" dirty="0" err="1"/>
              <a:t>Amicure</a:t>
            </a:r>
            <a:r>
              <a:rPr lang="en-US" baseline="30000" dirty="0"/>
              <a:t>®</a:t>
            </a:r>
            <a:r>
              <a:rPr lang="en-US" dirty="0"/>
              <a:t> IC Typical Properties vs. Other Light Stable Technologies</a:t>
            </a:r>
            <a:br>
              <a:rPr lang="en-US" dirty="0">
                <a:sym typeface="+mj-lt"/>
              </a:rPr>
            </a:br>
            <a:endParaRPr lang="en-US" b="0" dirty="0">
              <a:solidFill>
                <a:schemeClr val="tx1"/>
              </a:solidFill>
              <a:sym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265234"/>
              </p:ext>
            </p:extLst>
          </p:nvPr>
        </p:nvGraphicFramePr>
        <p:xfrm>
          <a:off x="304800" y="1214621"/>
          <a:ext cx="10542001" cy="454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528">
                  <a:extLst>
                    <a:ext uri="{9D8B030D-6E8A-4147-A177-3AD203B41FA5}">
                      <a16:colId xmlns:a16="http://schemas.microsoft.com/office/drawing/2014/main" val="2131258928"/>
                    </a:ext>
                  </a:extLst>
                </a:gridCol>
                <a:gridCol w="172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1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8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073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Market Trends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Amicure</a:t>
                      </a:r>
                      <a:r>
                        <a:rPr lang="en-US" sz="1400" baseline="30000" dirty="0"/>
                        <a:t>®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IC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Standard Polyaspartic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2K aliphatic solvent-borne polyurethane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Methyl  meth-acrylate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+mn-lt"/>
                        </a:rPr>
                        <a:t>Enhanced Performance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lvl="2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Aesthetics (Modify gloss)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8C95"/>
                        </a:solidFill>
                        <a:highlight>
                          <a:srgbClr val="78BE20"/>
                        </a:highlight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Only high gloss</a:t>
                      </a:r>
                    </a:p>
                  </a:txBody>
                  <a:tcPr marL="10757" marR="107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Only low gloss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Abrasion Resistance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8C95"/>
                        </a:solidFill>
                        <a:highlight>
                          <a:srgbClr val="78BE20"/>
                        </a:highlight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72">
                <a:tc>
                  <a:txBody>
                    <a:bodyPr/>
                    <a:lstStyle/>
                    <a:p>
                      <a:pPr lvl="2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Chemical resistance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8C95"/>
                        </a:solidFill>
                        <a:highlight>
                          <a:srgbClr val="78BE20"/>
                        </a:highlight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Poor organic solvents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52">
                <a:tc>
                  <a:txBody>
                    <a:bodyPr/>
                    <a:lstStyle/>
                    <a:p>
                      <a:pPr lvl="2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Impact resistance/flexibility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8C95"/>
                        </a:solidFill>
                        <a:highlight>
                          <a:srgbClr val="78BE20"/>
                        </a:highlight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32524"/>
                  </a:ext>
                </a:extLst>
              </a:tr>
              <a:tr h="466638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+mn-lt"/>
                        </a:rPr>
                        <a:t>Productivity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lvl="2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Fast return to service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Slow cure</a:t>
                      </a:r>
                    </a:p>
                  </a:txBody>
                  <a:tcPr marL="10757" marR="107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Low temp cure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Handling/user friendly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Humidity effect</a:t>
                      </a: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Humidity effect</a:t>
                      </a:r>
                    </a:p>
                  </a:txBody>
                  <a:tcPr marL="10757" marR="107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Short pot-life</a:t>
                      </a:r>
                      <a:endParaRPr lang="en-US" sz="11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615223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Thick film in one pass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8C95"/>
                        </a:solidFill>
                        <a:highlight>
                          <a:srgbClr val="78BE20"/>
                        </a:highlight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49156"/>
                  </a:ext>
                </a:extLst>
              </a:tr>
              <a:tr h="476074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+mn-lt"/>
                        </a:rPr>
                        <a:t>Environmentally Friendly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lvl="2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VOC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VOC exempt solvents</a:t>
                      </a:r>
                    </a:p>
                  </a:txBody>
                  <a:tcPr marL="10757" marR="107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Solvents</a:t>
                      </a:r>
                    </a:p>
                  </a:txBody>
                  <a:tcPr marL="10757" marR="107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037">
                <a:tc>
                  <a:txBody>
                    <a:bodyPr/>
                    <a:lstStyle/>
                    <a:p>
                      <a:pPr lvl="2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Odor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Solvents</a:t>
                      </a:r>
                    </a:p>
                  </a:txBody>
                  <a:tcPr marL="10757" marR="10757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757" marR="10757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Strong odor</a:t>
                      </a:r>
                    </a:p>
                  </a:txBody>
                  <a:tcPr marL="112739" marR="112739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76B9B9-B03E-4C28-AFCB-D3D5522E3267}"/>
              </a:ext>
            </a:extLst>
          </p:cNvPr>
          <p:cNvSpPr/>
          <p:nvPr/>
        </p:nvSpPr>
        <p:spPr>
          <a:xfrm>
            <a:off x="2209800" y="6324600"/>
            <a:ext cx="8382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9F4C9-A722-47CD-A22F-80CF95553DFC}"/>
              </a:ext>
            </a:extLst>
          </p:cNvPr>
          <p:cNvSpPr/>
          <p:nvPr/>
        </p:nvSpPr>
        <p:spPr>
          <a:xfrm>
            <a:off x="4572000" y="6362700"/>
            <a:ext cx="8382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CB415-BC9B-48B3-8D7F-355F9415520B}"/>
              </a:ext>
            </a:extLst>
          </p:cNvPr>
          <p:cNvSpPr/>
          <p:nvPr/>
        </p:nvSpPr>
        <p:spPr>
          <a:xfrm>
            <a:off x="7315200" y="6362700"/>
            <a:ext cx="8382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61806-E850-4D3D-B067-62D1C8F845C0}"/>
              </a:ext>
            </a:extLst>
          </p:cNvPr>
          <p:cNvSpPr txBox="1"/>
          <p:nvPr/>
        </p:nvSpPr>
        <p:spPr>
          <a:xfrm>
            <a:off x="3200400" y="6315789"/>
            <a:ext cx="5017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Good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6EC98-D402-4707-BE04-8EB0CA42AB18}"/>
              </a:ext>
            </a:extLst>
          </p:cNvPr>
          <p:cNvSpPr txBox="1"/>
          <p:nvPr/>
        </p:nvSpPr>
        <p:spPr>
          <a:xfrm>
            <a:off x="5638800" y="6338930"/>
            <a:ext cx="72936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Medium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24439-BEBE-4E55-8A92-010211813642}"/>
              </a:ext>
            </a:extLst>
          </p:cNvPr>
          <p:cNvSpPr txBox="1"/>
          <p:nvPr/>
        </p:nvSpPr>
        <p:spPr>
          <a:xfrm>
            <a:off x="8382000" y="6362700"/>
            <a:ext cx="3751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42618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8439600"/>
              </p:ext>
            </p:extLst>
          </p:nvPr>
        </p:nvGraphicFramePr>
        <p:xfrm>
          <a:off x="609887" y="1430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887" y="1430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608457" y="0"/>
            <a:ext cx="142905" cy="1429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Formulation: </a:t>
            </a:r>
            <a:r>
              <a:rPr lang="en-US" dirty="0" err="1"/>
              <a:t>Amicure</a:t>
            </a:r>
            <a:r>
              <a:rPr lang="en-US" baseline="30000" dirty="0"/>
              <a:t>® </a:t>
            </a:r>
            <a:r>
              <a:rPr lang="en-US" dirty="0"/>
              <a:t>IC-221, 321 and IC-322</a:t>
            </a:r>
            <a:br>
              <a:rPr lang="en-US" sz="2881" dirty="0"/>
            </a:br>
            <a:r>
              <a:rPr lang="en-US" sz="2000" i="1" dirty="0"/>
              <a:t>Clear topcoat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4566310"/>
            <a:ext cx="1758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  <a:cs typeface="Calibri" pitchFamily="34" charset="0"/>
              </a:rPr>
              <a:t>Typical Properties: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940" y="4618924"/>
            <a:ext cx="5334000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Amicure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® IC-221, IC-321 and IC-322 are fully compatible and can be combined  in the formulation to modify reactivity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86381"/>
              </p:ext>
            </p:extLst>
          </p:nvPr>
        </p:nvGraphicFramePr>
        <p:xfrm>
          <a:off x="762000" y="4888613"/>
          <a:ext cx="4128207" cy="1411500"/>
        </p:xfrm>
        <a:graphic>
          <a:graphicData uri="http://schemas.openxmlformats.org/drawingml/2006/table">
            <a:tbl>
              <a:tblPr/>
              <a:tblGrid>
                <a:gridCol w="412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92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70405" algn="l"/>
                        </a:tabLst>
                      </a:pPr>
                      <a:r>
                        <a:rPr lang="en-US" sz="1200" b="1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Water Spot Testing  </a:t>
                      </a: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(ASTM D1308)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0405" algn="l"/>
                        </a:tabLst>
                      </a:pPr>
                      <a:r>
                        <a:rPr lang="en-US" sz="1200" kern="14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Amicure</a:t>
                      </a: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IC-221 – resistance after 2 hrs cure time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0405" algn="l"/>
                        </a:tabLst>
                      </a:pPr>
                      <a:r>
                        <a:rPr lang="en-US" sz="1200" kern="14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Amicure</a:t>
                      </a: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IC-321/322 – resistance after 4 </a:t>
                      </a:r>
                      <a:r>
                        <a:rPr lang="en-US" sz="1200" kern="14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hrs</a:t>
                      </a: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cure time</a:t>
                      </a:r>
                    </a:p>
                    <a:p>
                      <a:pPr marL="342900" marR="0" lvl="0" indent="-34290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70405" algn="l"/>
                        </a:tabLst>
                      </a:pPr>
                      <a:endParaRPr lang="en-US" sz="1200" kern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1970405" algn="l"/>
                        </a:tabLst>
                        <a:defRPr/>
                      </a:pPr>
                      <a:r>
                        <a:rPr lang="en-US" sz="1200" b="1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Accelerated  weathering-2,000hrs QUV-A </a:t>
                      </a: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(ASTM G154)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970405" algn="l"/>
                        </a:tabLst>
                        <a:defRPr/>
                      </a:pP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∆E &lt;5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970405" algn="l"/>
                        </a:tabLst>
                        <a:defRPr/>
                      </a:pPr>
                      <a:r>
                        <a:rPr lang="en-US" sz="1200" kern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Gloss Retention &gt;95%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72848"/>
              </p:ext>
            </p:extLst>
          </p:nvPr>
        </p:nvGraphicFramePr>
        <p:xfrm>
          <a:off x="442989" y="1198754"/>
          <a:ext cx="5651924" cy="3316021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98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56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Amicure</a:t>
                      </a:r>
                      <a:r>
                        <a:rPr lang="en-US" sz="1800" baseline="30000" dirty="0"/>
                        <a:t>®</a:t>
                      </a:r>
                      <a:r>
                        <a:rPr lang="en-US" sz="1800" dirty="0"/>
                        <a:t> IC-221, IC-321 and IC-322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“Clear Coat” Starting Point Formulation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/>
                        <a:t>Part A</a:t>
                      </a:r>
                      <a:endParaRPr lang="en-US" sz="13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/>
                        <a:t>Parts by Weight</a:t>
                      </a:r>
                      <a:endParaRPr lang="en-US" sz="13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/>
                        <a:t>Supplier</a:t>
                      </a:r>
                      <a:endParaRPr lang="en-US" sz="13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HDI Trimer </a:t>
                      </a:r>
                      <a:r>
                        <a:rPr lang="en-US" sz="1300" dirty="0" err="1"/>
                        <a:t>Isocyanate</a:t>
                      </a:r>
                      <a:r>
                        <a:rPr lang="en-US" sz="1300" dirty="0"/>
                        <a:t>                            (21.8wt% NCO)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100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Various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/>
                        <a:t>Part B</a:t>
                      </a:r>
                      <a:endParaRPr lang="en-US" sz="13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300" b="1" u="none" dirty="0">
                        <a:latin typeface="Calibri"/>
                        <a:ea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none" dirty="0"/>
                        <a:t> </a:t>
                      </a:r>
                      <a:endParaRPr lang="en-US" sz="13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/>
                        <a:t>Amicure</a:t>
                      </a:r>
                      <a:r>
                        <a:rPr lang="en-US" sz="1300" dirty="0"/>
                        <a:t> IC-221, </a:t>
                      </a:r>
                      <a:r>
                        <a:rPr lang="en-US" sz="1300" baseline="0" dirty="0"/>
                        <a:t>IC-321 or IC-322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>187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/>
                        <a:t>Evonik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/>
                        <a:t>Tinuvin</a:t>
                      </a:r>
                      <a:r>
                        <a:rPr lang="en-US" sz="1300" dirty="0"/>
                        <a:t> 292/1130 (1:1)</a:t>
                      </a: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2.0</a:t>
                      </a: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BASF</a:t>
                      </a:r>
                      <a:endParaRPr lang="en-US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extLst>
                  <a:ext uri="{0D108BD9-81ED-4DB2-BD59-A6C34878D82A}">
                    <a16:rowId xmlns:a16="http://schemas.microsoft.com/office/drawing/2014/main" val="2223017961"/>
                  </a:ext>
                </a:extLst>
              </a:tr>
              <a:tr h="25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Air Release Agent*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2.0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4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*  See recommendation</a:t>
                      </a:r>
                      <a:r>
                        <a:rPr lang="en-US" sz="1100" baseline="0" dirty="0"/>
                        <a:t> in the formulating guide.  </a:t>
                      </a:r>
                      <a:r>
                        <a:rPr lang="en-US" sz="1100" dirty="0"/>
                        <a:t>The use of an air release agent should be tested for </a:t>
                      </a:r>
                      <a:r>
                        <a:rPr lang="en-US" sz="1100" dirty="0" err="1"/>
                        <a:t>recoatability</a:t>
                      </a:r>
                      <a:r>
                        <a:rPr lang="en-US" sz="1100" dirty="0"/>
                        <a:t> &amp; film clarity especially in thicker films.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A2C49A-B7BF-4149-A82D-5D4228E2A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913" y="1109930"/>
            <a:ext cx="6216054" cy="33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635687"/>
              </p:ext>
            </p:extLst>
          </p:nvPr>
        </p:nvGraphicFramePr>
        <p:xfrm>
          <a:off x="609887" y="1430"/>
          <a:ext cx="1429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887" y="1430"/>
                        <a:ext cx="1429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608457" y="0"/>
            <a:ext cx="142905" cy="1429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02" y="0"/>
            <a:ext cx="9822278" cy="1007347"/>
          </a:xfrm>
        </p:spPr>
        <p:txBody>
          <a:bodyPr/>
          <a:lstStyle/>
          <a:p>
            <a:r>
              <a:rPr lang="en-US" dirty="0"/>
              <a:t>Starting Formulation: </a:t>
            </a:r>
            <a:r>
              <a:rPr lang="en-US" dirty="0" err="1"/>
              <a:t>Amicure</a:t>
            </a:r>
            <a:r>
              <a:rPr lang="en-US" baseline="30000" dirty="0"/>
              <a:t>® </a:t>
            </a:r>
            <a:r>
              <a:rPr lang="en-US" dirty="0"/>
              <a:t>IC-322</a:t>
            </a:r>
            <a:br>
              <a:rPr lang="en-US" sz="2881" dirty="0"/>
            </a:br>
            <a:r>
              <a:rPr lang="en-US" sz="2000" i="1" dirty="0"/>
              <a:t>Satin topcoat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33027"/>
              </p:ext>
            </p:extLst>
          </p:nvPr>
        </p:nvGraphicFramePr>
        <p:xfrm>
          <a:off x="533400" y="1219200"/>
          <a:ext cx="7162800" cy="3337951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175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76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Amicure</a:t>
                      </a:r>
                      <a:r>
                        <a:rPr lang="en-US" sz="1800" baseline="30000" dirty="0"/>
                        <a:t>®</a:t>
                      </a:r>
                      <a:r>
                        <a:rPr lang="en-US" sz="1800" dirty="0"/>
                        <a:t> IC-322 Topcoat for Flooring Application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Satin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Starting Point Formulation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Part A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Parts by Weight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Supplier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HDI Trimer Isocyanate                            (21.8wt% NCO)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100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Various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/>
                        <a:t>Part B</a:t>
                      </a:r>
                      <a:endParaRPr lang="en-US" sz="1400" b="1" u="sng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Amicure</a:t>
                      </a:r>
                      <a:r>
                        <a:rPr lang="en-US" sz="1400" b="0" baseline="30000" dirty="0"/>
                        <a:t>®</a:t>
                      </a:r>
                      <a:r>
                        <a:rPr lang="en-US" sz="1400" b="0" dirty="0"/>
                        <a:t> IC-322</a:t>
                      </a:r>
                      <a:endParaRPr lang="en-US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187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Evonik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Tinuvin 292/1130 (1:1)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2.0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BASF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/>
                        <a:t>Dispersant*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2.0 - 4.0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Byk Chemie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Air Release Agent*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2.0 – 3.0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Molecular Sieve A3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2.0 - 4.0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/>
                        <a:t>Acematt</a:t>
                      </a:r>
                      <a:r>
                        <a:rPr lang="en-US" sz="1400" kern="1200" dirty="0"/>
                        <a:t>® 3600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28 - 36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Evonik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3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*  See recommendation</a:t>
                      </a:r>
                      <a:r>
                        <a:rPr lang="en-US" sz="1200" baseline="0" dirty="0"/>
                        <a:t> in the formulating guide.  </a:t>
                      </a:r>
                      <a:r>
                        <a:rPr lang="en-US" sz="1200" dirty="0"/>
                        <a:t>The use of an air release agent should be tested for </a:t>
                      </a:r>
                      <a:r>
                        <a:rPr lang="en-US" sz="1200" dirty="0" err="1"/>
                        <a:t>recoatability</a:t>
                      </a:r>
                      <a:r>
                        <a:rPr lang="en-US" sz="1200" dirty="0"/>
                        <a:t> &amp; film clarity especially in thicker films.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4" descr="C:\Users\FASULAAJ\AppData\Local\Microsoft\Windows\Temporary Internet Files\Content.Outlook\C7STHWYV\photo (5).JPG">
            <a:extLst>
              <a:ext uri="{FF2B5EF4-FFF2-40B4-BE49-F238E27FC236}">
                <a16:creationId xmlns:a16="http://schemas.microsoft.com/office/drawing/2014/main" id="{E01BE6E6-A9F8-488E-A0D0-26153A15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1295400"/>
            <a:ext cx="3023862" cy="402693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997AD-2988-4265-8652-0183829F0E28}"/>
              </a:ext>
            </a:extLst>
          </p:cNvPr>
          <p:cNvSpPr txBox="1"/>
          <p:nvPr/>
        </p:nvSpPr>
        <p:spPr>
          <a:xfrm>
            <a:off x="9472391" y="5727431"/>
            <a:ext cx="1524000" cy="379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baseline="30000" dirty="0">
                <a:sym typeface="+mn-lt"/>
              </a:rPr>
              <a:t>60º Gloss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5E539-1F3C-4D39-983F-9DB36067DAE4}"/>
              </a:ext>
            </a:extLst>
          </p:cNvPr>
          <p:cNvSpPr txBox="1"/>
          <p:nvPr/>
        </p:nvSpPr>
        <p:spPr>
          <a:xfrm>
            <a:off x="8458200" y="4873082"/>
            <a:ext cx="10141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+mn-lt"/>
              </a:rPr>
              <a:t>Satin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EE7E7-CDAB-4457-BEF3-27066062A8FC}"/>
              </a:ext>
            </a:extLst>
          </p:cNvPr>
          <p:cNvSpPr txBox="1"/>
          <p:nvPr/>
        </p:nvSpPr>
        <p:spPr>
          <a:xfrm>
            <a:off x="10335205" y="4676006"/>
            <a:ext cx="10141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sym typeface="+mn-lt"/>
              </a:rPr>
              <a:t>High Gloss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EC89C-7C7B-44CD-80FD-A2E62941A094}"/>
              </a:ext>
            </a:extLst>
          </p:cNvPr>
          <p:cNvSpPr/>
          <p:nvPr/>
        </p:nvSpPr>
        <p:spPr>
          <a:xfrm>
            <a:off x="7696200" y="5340504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Satin (with matting agent); High Gloss (without matting agent)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E06C375-3FB1-466A-9FB7-3DAA1D0A2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12238"/>
              </p:ext>
            </p:extLst>
          </p:nvPr>
        </p:nvGraphicFramePr>
        <p:xfrm>
          <a:off x="533400" y="4914654"/>
          <a:ext cx="2895600" cy="1240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6401502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09662558"/>
                    </a:ext>
                  </a:extLst>
                </a:gridCol>
              </a:tblGrid>
              <a:tr h="27628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Thickness (mils)</a:t>
                      </a:r>
                    </a:p>
                    <a:p>
                      <a:pPr algn="ctr"/>
                      <a:r>
                        <a:rPr lang="en-US" sz="1050" dirty="0"/>
                        <a:t>One 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Gloss (60º)</a:t>
                      </a:r>
                      <a:endParaRPr lang="en-US" sz="1050" b="1" baseline="30000" dirty="0"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642535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170220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531872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13566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86413A3-9016-4876-9BD6-DD210E1D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572000" y="4756529"/>
            <a:ext cx="2590801" cy="194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575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VaGYOlWzRu0OYNsza6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0U_xWo.CSzGP6Erc1I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KVTF7SEyqHt1hnRYB6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DBjDo0EZJnP61AEDcb9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jykoGj3DwoiGSJhifk0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haL0eLRESgQ6CLIN69b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x2bouRrajJ3lQA3JX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pKKTDkqXsNPlnGkK4Q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LIGUVDBD.69iROIc9g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"/>
  <p:tag name="MIO_SHOW_DATE" val="True"/>
  <p:tag name="MIO_SHOW_FOOTER" val="True"/>
  <p:tag name="MIO_SHOW_PAGENUMBER" val="True"/>
  <p:tag name="MIO_AVOID_BLANK_LAYOUT" val="True"/>
  <p:tag name="MIO_NUMBER_OF_VALID_LAYOUTS" val="10"/>
  <p:tag name="MIO_MST_COLOR_1" val="0,0,0,Dunkel 1"/>
  <p:tag name="MIO_MST_COLOR_2" val="255,255,255,Hell 1"/>
  <p:tag name="MIO_MST_COLOR_3" val="171,165,160,Dunkel 2"/>
  <p:tag name="MIO_MST_COLOR_4" val="230,229,227,Hell 2"/>
  <p:tag name="MIO_MST_COLOR_5" val="192,188,184,Akzent 1"/>
  <p:tag name="MIO_MST_COLOR_6" val="153,29,133,Akzent 2"/>
  <p:tag name="MIO_MST_COLOR_7" val="150,143,136,Akzent 3"/>
  <p:tag name="MIO_MST_COLOR_8" val="194,119,182,Akzent 4"/>
  <p:tag name="MIO_MST_COLOR_9" val="214,211,208,Akzent 5"/>
  <p:tag name="MIO_MST_COLOR_10" val="214,165,206,Akzent 6"/>
  <p:tag name="MIO_MST_COLOR_11" val="173,74,157,"/>
  <p:tag name="MIO_MST_COLOR_12" val="150,143,136,"/>
  <p:tag name="MIO_HDS" val="True"/>
  <p:tag name="MIO_EK" val="3465"/>
  <p:tag name="MIO_UPDATE" val="True"/>
  <p:tag name="MIO_VERSION" val="09.09.2016 16:00:57"/>
  <p:tag name="MIO_DBID" val="76B887B1-F9F7-4AC7-ABD8-E3D499AA1F6D"/>
  <p:tag name="MIO_LASTDOWNLOADED" val="09.09.2016 16:00:57"/>
  <p:tag name="MIO_OBJECTNAME" val="Evonik Master Englisch 16:9"/>
  <p:tag name="MIO_LASTEDITORNAME" val="Admin 2"/>
  <p:tag name="MIO_PRESI_FIRST_SLIDENUMB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vonik">
  <a:themeElements>
    <a:clrScheme name="Evonik">
      <a:dk1>
        <a:sysClr val="windowText" lastClr="000000"/>
      </a:dk1>
      <a:lt1>
        <a:sysClr val="window" lastClr="FFFFFF"/>
      </a:lt1>
      <a:dk2>
        <a:srgbClr val="ABA5A0"/>
      </a:dk2>
      <a:lt2>
        <a:srgbClr val="E6E5E3"/>
      </a:lt2>
      <a:accent1>
        <a:srgbClr val="C0BCB8"/>
      </a:accent1>
      <a:accent2>
        <a:srgbClr val="991D85"/>
      </a:accent2>
      <a:accent3>
        <a:srgbClr val="968F88"/>
      </a:accent3>
      <a:accent4>
        <a:srgbClr val="C277B6"/>
      </a:accent4>
      <a:accent5>
        <a:srgbClr val="D6D3D0"/>
      </a:accent5>
      <a:accent6>
        <a:srgbClr val="D6A5CE"/>
      </a:accent6>
      <a:hlink>
        <a:srgbClr val="AD4A9D"/>
      </a:hlink>
      <a:folHlink>
        <a:srgbClr val="968F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vonik_PowerPoint_Master_16x9 [Read-Only]" id="{FDE7CC20-5E16-4621-9347-75CB8DDAFF07}" vid="{F92C4010-B84C-4449-B844-C3D81F518F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ACS 2018 - L&amp;L presentation (Win the Race)</Template>
  <TotalTime>5273</TotalTime>
  <Words>1634</Words>
  <Application>Microsoft Office PowerPoint</Application>
  <PresentationFormat>Widescreen</PresentationFormat>
  <Paragraphs>414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Evonik</vt:lpstr>
      <vt:lpstr>think-cell Slide</vt:lpstr>
      <vt:lpstr>The Advantage of Evonik’s Innovative Polycarbamide Technology for One-Day Flooring Systems</vt:lpstr>
      <vt:lpstr>Agenda</vt:lpstr>
      <vt:lpstr>Resinous/Seamless Flooring Systems over Concrete</vt:lpstr>
      <vt:lpstr>Key Market Trends in Flooring Industry</vt:lpstr>
      <vt:lpstr>Polycarbamide Technology Helps to Meet Flooring Market Needs </vt:lpstr>
      <vt:lpstr>  Evonik Polycarbamide Products: Amicure® IC Curing Agents</vt:lpstr>
      <vt:lpstr>Amicure® IC Typical Properties vs. Other Light Stable Technologies </vt:lpstr>
      <vt:lpstr>Starting Formulation: Amicure® IC-221, 321 and IC-322 Clear topcoat</vt:lpstr>
      <vt:lpstr>Starting Formulation: Amicure® IC-322 Satin topcoat</vt:lpstr>
      <vt:lpstr>Flexibility to Change Handling Properties with Blends of IC-221 and IC-321</vt:lpstr>
      <vt:lpstr>Various Flooring Systems</vt:lpstr>
      <vt:lpstr>Polycarbamide and Epoxy Curing Agents Recommendations</vt:lpstr>
      <vt:lpstr>Intercoat Adhesion is Critical to Select the Best Flooring System</vt:lpstr>
      <vt:lpstr>One Day Flooring (Example 1) – Broadcast Floor</vt:lpstr>
      <vt:lpstr>One Day Flooring (Example 2) – Thin Film Coating</vt:lpstr>
      <vt:lpstr>PowerPoint Presentation</vt:lpstr>
      <vt:lpstr>Acknowledgements</vt:lpstr>
      <vt:lpstr>PowerPoint Presentation</vt:lpstr>
    </vt:vector>
  </TitlesOfParts>
  <Company>Evonik Industries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 The Race Ultra-Fast Curing Agents for One Day Flooring</dc:title>
  <dc:creator>Fazel, Shafiq</dc:creator>
  <cp:lastModifiedBy>Fazel, Shafiq</cp:lastModifiedBy>
  <cp:revision>129</cp:revision>
  <dcterms:created xsi:type="dcterms:W3CDTF">2018-03-26T16:28:38Z</dcterms:created>
  <dcterms:modified xsi:type="dcterms:W3CDTF">2020-06-09T16:52:36Z</dcterms:modified>
</cp:coreProperties>
</file>